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5" r:id="rId1"/>
  </p:sldMasterIdLst>
  <p:notesMasterIdLst>
    <p:notesMasterId r:id="rId17"/>
  </p:notesMasterIdLst>
  <p:sldIdLst>
    <p:sldId id="256" r:id="rId2"/>
    <p:sldId id="258" r:id="rId3"/>
    <p:sldId id="259" r:id="rId4"/>
    <p:sldId id="257" r:id="rId5"/>
    <p:sldId id="260" r:id="rId6"/>
    <p:sldId id="261" r:id="rId7"/>
    <p:sldId id="262" r:id="rId8"/>
    <p:sldId id="263" r:id="rId9"/>
    <p:sldId id="265" r:id="rId10"/>
    <p:sldId id="264" r:id="rId11"/>
    <p:sldId id="266" r:id="rId12"/>
    <p:sldId id="267" r:id="rId13"/>
    <p:sldId id="268" r:id="rId14"/>
    <p:sldId id="275" r:id="rId15"/>
    <p:sldId id="27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7"/>
    <p:restoredTop sz="94613"/>
  </p:normalViewPr>
  <p:slideViewPr>
    <p:cSldViewPr snapToGrid="0">
      <p:cViewPr varScale="1">
        <p:scale>
          <a:sx n="116" d="100"/>
          <a:sy n="116" d="100"/>
        </p:scale>
        <p:origin x="208"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E9F706-FE6E-9E42-90F4-69F7FEF11D3E}" type="datetimeFigureOut">
              <a:rPr lang="en-US" smtClean="0"/>
              <a:t>2/4/26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503971-C40E-7F4A-81E9-00AE3D20D380}" type="slidenum">
              <a:rPr lang="en-US" smtClean="0"/>
              <a:t>‹#›</a:t>
            </a:fld>
            <a:endParaRPr lang="en-US"/>
          </a:p>
        </p:txBody>
      </p:sp>
    </p:spTree>
    <p:extLst>
      <p:ext uri="{BB962C8B-B14F-4D97-AF65-F5344CB8AC3E}">
        <p14:creationId xmlns:p14="http://schemas.microsoft.com/office/powerpoint/2010/main" val="2117519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EC743F4-8769-40B4-85DF-6CB8DE9F66AA}" type="datetimeFigureOut">
              <a:rPr lang="en-US" smtClean="0"/>
              <a:t>2/4/26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827038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EC743F4-8769-40B4-85DF-6CB8DE9F66AA}" type="datetimeFigureOut">
              <a:rPr lang="en-US" smtClean="0"/>
              <a:pPr/>
              <a:t>2/4/26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377665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EC743F4-8769-40B4-85DF-6CB8DE9F66AA}" type="datetimeFigureOut">
              <a:rPr lang="en-US" smtClean="0"/>
              <a:pPr/>
              <a:t>2/4/26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3304297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EC743F4-8769-40B4-85DF-6CB8DE9F66AA}" type="datetimeFigureOut">
              <a:rPr lang="en-US" smtClean="0"/>
              <a:pPr/>
              <a:t>2/4/26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2BD96E-3838-45D2-9031-D3AF67C920A5}"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5110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EC743F4-8769-40B4-85DF-6CB8DE9F66AA}" type="datetimeFigureOut">
              <a:rPr lang="en-US" smtClean="0"/>
              <a:pPr/>
              <a:t>2/4/26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2865828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EC743F4-8769-40B4-85DF-6CB8DE9F66AA}" type="datetimeFigureOut">
              <a:rPr lang="en-US" smtClean="0"/>
              <a:pPr/>
              <a:t>2/4/26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1351330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EC743F4-8769-40B4-85DF-6CB8DE9F66AA}" type="datetimeFigureOut">
              <a:rPr lang="en-US" smtClean="0"/>
              <a:pPr/>
              <a:t>2/4/26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3283456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EC743F4-8769-40B4-85DF-6CB8DE9F66AA}" type="datetimeFigureOut">
              <a:rPr lang="en-US" smtClean="0"/>
              <a:pPr/>
              <a:t>2/4/26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7068587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EC743F4-8769-40B4-85DF-6CB8DE9F66AA}" type="datetimeFigureOut">
              <a:rPr lang="en-US" smtClean="0"/>
              <a:pPr/>
              <a:t>2/4/26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7907160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47802-4B82-A5E9-81C2-2B811DAA2AE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3F6573D-7B90-FA69-01A3-65DC38B4C54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E33020F-B2FC-F4CF-AE6B-FF9C82CBCE3B}"/>
              </a:ext>
            </a:extLst>
          </p:cNvPr>
          <p:cNvSpPr>
            <a:spLocks noGrp="1"/>
          </p:cNvSpPr>
          <p:nvPr>
            <p:ph type="dt" sz="half" idx="10"/>
          </p:nvPr>
        </p:nvSpPr>
        <p:spPr/>
        <p:txBody>
          <a:bodyPr/>
          <a:lstStyle/>
          <a:p>
            <a:fld id="{4EC743F4-8769-40B4-85DF-6CB8DE9F66AA}" type="datetimeFigureOut">
              <a:rPr lang="en-US" smtClean="0"/>
              <a:t>2/4/26</a:t>
            </a:fld>
            <a:endParaRPr lang="en-US"/>
          </a:p>
        </p:txBody>
      </p:sp>
      <p:sp>
        <p:nvSpPr>
          <p:cNvPr id="5" name="Footer Placeholder 4">
            <a:extLst>
              <a:ext uri="{FF2B5EF4-FFF2-40B4-BE49-F238E27FC236}">
                <a16:creationId xmlns:a16="http://schemas.microsoft.com/office/drawing/2014/main" id="{8FC7A5EC-6526-5CC2-1EF4-B13460F399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52212-67C6-5C8C-C5FD-BA2CA508A986}"/>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25386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EC743F4-8769-40B4-85DF-6CB8DE9F66AA}" type="datetimeFigureOut">
              <a:rPr lang="en-US" smtClean="0"/>
              <a:pPr/>
              <a:t>2/4/26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853413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GB"/>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EC743F4-8769-40B4-85DF-6CB8DE9F66AA}" type="datetimeFigureOut">
              <a:rPr lang="en-US" smtClean="0"/>
              <a:t>2/4/26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204619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EC743F4-8769-40B4-85DF-6CB8DE9F66AA}" type="datetimeFigureOut">
              <a:rPr lang="en-US" smtClean="0"/>
              <a:pPr/>
              <a:t>2/4/26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3195279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EC743F4-8769-40B4-85DF-6CB8DE9F66AA}" type="datetimeFigureOut">
              <a:rPr lang="en-US" smtClean="0"/>
              <a:pPr/>
              <a:t>2/4/26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27969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EC743F4-8769-40B4-85DF-6CB8DE9F66AA}" type="datetimeFigureOut">
              <a:rPr lang="en-US" smtClean="0"/>
              <a:t>2/4/26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652674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EC743F4-8769-40B4-85DF-6CB8DE9F66AA}" type="datetimeFigureOut">
              <a:rPr lang="en-US" smtClean="0"/>
              <a:t>2/4/26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102469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GB"/>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EC743F4-8769-40B4-85DF-6CB8DE9F66AA}" type="datetimeFigureOut">
              <a:rPr lang="en-US" smtClean="0"/>
              <a:pPr/>
              <a:t>2/4/26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3087474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EC743F4-8769-40B4-85DF-6CB8DE9F66AA}" type="datetimeFigureOut">
              <a:rPr lang="en-US" smtClean="0"/>
              <a:t>2/4/26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759815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EC743F4-8769-40B4-85DF-6CB8DE9F66AA}" type="datetimeFigureOut">
              <a:rPr lang="en-US" smtClean="0"/>
              <a:pPr/>
              <a:t>2/4/26</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2196213713"/>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5CB64-5CEC-A80A-259D-C54CD575620D}"/>
              </a:ext>
            </a:extLst>
          </p:cNvPr>
          <p:cNvSpPr>
            <a:spLocks noGrp="1"/>
          </p:cNvSpPr>
          <p:nvPr>
            <p:ph type="ctrTitle"/>
          </p:nvPr>
        </p:nvSpPr>
        <p:spPr>
          <a:xfrm>
            <a:off x="7598886" y="763742"/>
            <a:ext cx="4206239" cy="1550620"/>
          </a:xfrm>
        </p:spPr>
        <p:txBody>
          <a:bodyPr>
            <a:noAutofit/>
          </a:bodyPr>
          <a:lstStyle/>
          <a:p>
            <a:r>
              <a:rPr lang="en-IN" sz="2200" b="1" dirty="0">
                <a:solidFill>
                  <a:srgbClr val="FF0000"/>
                </a:solidFill>
              </a:rPr>
              <a:t>Exploratory Data Analysis (EDA) for Real Estate Pricing: Unveiling the Dynamics of House Valuation in a Dynamic Market</a:t>
            </a:r>
            <a:endParaRPr lang="en-US" sz="2200" b="1" dirty="0">
              <a:solidFill>
                <a:srgbClr val="FF0000"/>
              </a:solidFill>
            </a:endParaRPr>
          </a:p>
        </p:txBody>
      </p:sp>
      <p:sp>
        <p:nvSpPr>
          <p:cNvPr id="3" name="Subtitle 2">
            <a:extLst>
              <a:ext uri="{FF2B5EF4-FFF2-40B4-BE49-F238E27FC236}">
                <a16:creationId xmlns:a16="http://schemas.microsoft.com/office/drawing/2014/main" id="{D3101D7A-EDFE-A3F6-85B2-A8ED7EA345EE}"/>
              </a:ext>
            </a:extLst>
          </p:cNvPr>
          <p:cNvSpPr>
            <a:spLocks noGrp="1"/>
          </p:cNvSpPr>
          <p:nvPr>
            <p:ph type="subTitle" idx="1"/>
          </p:nvPr>
        </p:nvSpPr>
        <p:spPr>
          <a:xfrm>
            <a:off x="7915878" y="2314362"/>
            <a:ext cx="3572256" cy="568511"/>
          </a:xfrm>
        </p:spPr>
        <p:txBody>
          <a:bodyPr>
            <a:noAutofit/>
          </a:bodyPr>
          <a:lstStyle/>
          <a:p>
            <a:r>
              <a:rPr lang="en-US" b="1" dirty="0"/>
              <a:t>Nexthikes IT Solutions</a:t>
            </a:r>
          </a:p>
        </p:txBody>
      </p:sp>
      <p:pic>
        <p:nvPicPr>
          <p:cNvPr id="4" name="Picture 3" descr="Colourful patterns on the sky">
            <a:extLst>
              <a:ext uri="{FF2B5EF4-FFF2-40B4-BE49-F238E27FC236}">
                <a16:creationId xmlns:a16="http://schemas.microsoft.com/office/drawing/2014/main" id="{9A37AC98-2973-3C7E-ED44-7C55907B410E}"/>
              </a:ext>
            </a:extLst>
          </p:cNvPr>
          <p:cNvPicPr>
            <a:picLocks noChangeAspect="1"/>
          </p:cNvPicPr>
          <p:nvPr/>
        </p:nvPicPr>
        <p:blipFill>
          <a:blip r:embed="rId2"/>
          <a:srcRect l="8042" r="21761" b="-1"/>
          <a:stretch>
            <a:fillRect/>
          </a:stretch>
        </p:blipFill>
        <p:spPr>
          <a:xfrm>
            <a:off x="0" y="10"/>
            <a:ext cx="7211993" cy="6857990"/>
          </a:xfrm>
          <a:prstGeom prst="rect">
            <a:avLst/>
          </a:prstGeom>
        </p:spPr>
      </p:pic>
      <p:sp>
        <p:nvSpPr>
          <p:cNvPr id="5" name="TextBox 4">
            <a:extLst>
              <a:ext uri="{FF2B5EF4-FFF2-40B4-BE49-F238E27FC236}">
                <a16:creationId xmlns:a16="http://schemas.microsoft.com/office/drawing/2014/main" id="{9AAB930B-1D9F-E8C9-B3AB-9057ED722180}"/>
              </a:ext>
            </a:extLst>
          </p:cNvPr>
          <p:cNvSpPr txBox="1"/>
          <p:nvPr/>
        </p:nvSpPr>
        <p:spPr>
          <a:xfrm>
            <a:off x="8452326" y="5132169"/>
            <a:ext cx="2499360" cy="646331"/>
          </a:xfrm>
          <a:prstGeom prst="rect">
            <a:avLst/>
          </a:prstGeom>
          <a:noFill/>
        </p:spPr>
        <p:txBody>
          <a:bodyPr wrap="square" rtlCol="0">
            <a:spAutoFit/>
          </a:bodyPr>
          <a:lstStyle/>
          <a:p>
            <a:pPr algn="ctr"/>
            <a:r>
              <a:rPr lang="en-US" dirty="0"/>
              <a:t>Presented by: </a:t>
            </a:r>
            <a:br>
              <a:rPr lang="en-US" dirty="0"/>
            </a:br>
            <a:r>
              <a:rPr lang="en-US" dirty="0"/>
              <a:t>Sonal Patel</a:t>
            </a:r>
          </a:p>
        </p:txBody>
      </p:sp>
      <p:pic>
        <p:nvPicPr>
          <p:cNvPr id="7" name="Picture 6" descr="A colorful bird with black background&#10;&#10;AI-generated content may be incorrect.">
            <a:extLst>
              <a:ext uri="{FF2B5EF4-FFF2-40B4-BE49-F238E27FC236}">
                <a16:creationId xmlns:a16="http://schemas.microsoft.com/office/drawing/2014/main" id="{22C6056A-A330-F786-8A01-0FE4D02A2E4C}"/>
              </a:ext>
            </a:extLst>
          </p:cNvPr>
          <p:cNvPicPr>
            <a:picLocks noChangeAspect="1"/>
          </p:cNvPicPr>
          <p:nvPr/>
        </p:nvPicPr>
        <p:blipFill>
          <a:blip r:embed="rId3"/>
          <a:stretch>
            <a:fillRect/>
          </a:stretch>
        </p:blipFill>
        <p:spPr>
          <a:xfrm>
            <a:off x="9060656" y="3035808"/>
            <a:ext cx="1282700" cy="1816608"/>
          </a:xfrm>
          <a:prstGeom prst="rect">
            <a:avLst/>
          </a:prstGeom>
        </p:spPr>
      </p:pic>
      <p:pic>
        <p:nvPicPr>
          <p:cNvPr id="10" name="Picture 9" descr="Two people riding bicycles&#10;&#10;AI-generated content may be incorrect.">
            <a:extLst>
              <a:ext uri="{FF2B5EF4-FFF2-40B4-BE49-F238E27FC236}">
                <a16:creationId xmlns:a16="http://schemas.microsoft.com/office/drawing/2014/main" id="{F901EC1F-AD27-972F-AAE6-3B9B5CC7EAEA}"/>
              </a:ext>
            </a:extLst>
          </p:cNvPr>
          <p:cNvPicPr>
            <a:picLocks noChangeAspect="1"/>
          </p:cNvPicPr>
          <p:nvPr/>
        </p:nvPicPr>
        <p:blipFill>
          <a:blip r:embed="rId4"/>
          <a:stretch>
            <a:fillRect/>
          </a:stretch>
        </p:blipFill>
        <p:spPr>
          <a:xfrm>
            <a:off x="865635" y="1786255"/>
            <a:ext cx="5480761" cy="3285490"/>
          </a:xfrm>
          <a:prstGeom prst="rect">
            <a:avLst/>
          </a:prstGeom>
        </p:spPr>
      </p:pic>
      <p:sp>
        <p:nvSpPr>
          <p:cNvPr id="12" name="TextBox 11">
            <a:extLst>
              <a:ext uri="{FF2B5EF4-FFF2-40B4-BE49-F238E27FC236}">
                <a16:creationId xmlns:a16="http://schemas.microsoft.com/office/drawing/2014/main" id="{9B05AE6E-96CA-7FA4-6535-F7834656E42B}"/>
              </a:ext>
            </a:extLst>
          </p:cNvPr>
          <p:cNvSpPr txBox="1"/>
          <p:nvPr/>
        </p:nvSpPr>
        <p:spPr>
          <a:xfrm>
            <a:off x="865635" y="1416923"/>
            <a:ext cx="5480761" cy="369332"/>
          </a:xfrm>
          <a:prstGeom prst="rect">
            <a:avLst/>
          </a:prstGeom>
          <a:noFill/>
        </p:spPr>
        <p:txBody>
          <a:bodyPr wrap="square" rtlCol="0">
            <a:spAutoFit/>
          </a:bodyPr>
          <a:lstStyle/>
          <a:p>
            <a:pPr algn="ctr"/>
            <a:r>
              <a:rPr lang="en-US" dirty="0">
                <a:latin typeface="ACADEMY ENGRAVED LET PLAIN:1.0" panose="02000000000000000000" pitchFamily="2" charset="0"/>
              </a:rPr>
              <a:t>F i n a l    P r o j e c t    P r e s e n t a t i o n</a:t>
            </a:r>
          </a:p>
        </p:txBody>
      </p:sp>
    </p:spTree>
    <p:extLst>
      <p:ext uri="{BB962C8B-B14F-4D97-AF65-F5344CB8AC3E}">
        <p14:creationId xmlns:p14="http://schemas.microsoft.com/office/powerpoint/2010/main" val="955146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9F08F455-0284-DB6D-CCBE-19FDFB1A927A}"/>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10B07A03-DAF9-2F29-15BB-7A2149B5D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25A5CD83-18DF-8639-416C-EA0B0F2C1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D1B24FFB-8595-9245-741D-CC958D3019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35" name="Picture 34">
            <a:extLst>
              <a:ext uri="{FF2B5EF4-FFF2-40B4-BE49-F238E27FC236}">
                <a16:creationId xmlns:a16="http://schemas.microsoft.com/office/drawing/2014/main" id="{26DC48FF-3AFF-75A7-F14E-3C7926C816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
        <p:nvSpPr>
          <p:cNvPr id="6" name="TextBox 5">
            <a:extLst>
              <a:ext uri="{FF2B5EF4-FFF2-40B4-BE49-F238E27FC236}">
                <a16:creationId xmlns:a16="http://schemas.microsoft.com/office/drawing/2014/main" id="{F90D5079-04AB-6CC1-6EFD-15065BAAC105}"/>
              </a:ext>
            </a:extLst>
          </p:cNvPr>
          <p:cNvSpPr txBox="1"/>
          <p:nvPr/>
        </p:nvSpPr>
        <p:spPr>
          <a:xfrm>
            <a:off x="480507" y="1760862"/>
            <a:ext cx="3098922" cy="3539430"/>
          </a:xfrm>
          <a:prstGeom prst="rect">
            <a:avLst/>
          </a:prstGeom>
          <a:noFill/>
        </p:spPr>
        <p:txBody>
          <a:bodyPr wrap="square" rtlCol="0">
            <a:spAutoFit/>
          </a:bodyPr>
          <a:lstStyle/>
          <a:p>
            <a:r>
              <a:rPr lang="en-US" sz="1400" b="1" dirty="0"/>
              <a:t>5.	</a:t>
            </a:r>
            <a:r>
              <a:rPr lang="en-US" sz="1400" b="1" dirty="0" err="1"/>
              <a:t>YearRemodAdd</a:t>
            </a:r>
            <a:r>
              <a:rPr lang="en-US" sz="1400" b="1" dirty="0"/>
              <a:t> vs </a:t>
            </a:r>
            <a:r>
              <a:rPr lang="en-US" sz="1400" b="1" dirty="0" err="1"/>
              <a:t>SalePrice</a:t>
            </a:r>
            <a:endParaRPr lang="en-US" sz="1400" b="1" dirty="0"/>
          </a:p>
          <a:p>
            <a:pPr marL="342900" indent="-342900">
              <a:buAutoNum type="arabicPeriod" startAt="3"/>
            </a:pPr>
            <a:endParaRPr lang="en-US" sz="1400" b="1" dirty="0"/>
          </a:p>
          <a:p>
            <a:pPr marL="285750" indent="-285750">
              <a:buFont typeface="Arial" panose="020B0604020202020204" pitchFamily="34" charset="0"/>
              <a:buChar char="•"/>
            </a:pPr>
            <a:r>
              <a:rPr lang="en-US" sz="1400" dirty="0"/>
              <a:t>Relationship: Moderate positive</a:t>
            </a:r>
          </a:p>
          <a:p>
            <a:pPr marL="285750" indent="-285750">
              <a:buFont typeface="Arial" panose="020B0604020202020204" pitchFamily="34" charset="0"/>
              <a:buChar char="•"/>
            </a:pPr>
            <a:r>
              <a:rPr lang="en-US" sz="1400" dirty="0"/>
              <a:t>Observed Pattern: Recently remodeled homes sell for more. </a:t>
            </a:r>
          </a:p>
          <a:p>
            <a:pPr marL="285750" indent="-285750">
              <a:buFont typeface="Arial" panose="020B0604020202020204" pitchFamily="34" charset="0"/>
              <a:buChar char="•"/>
            </a:pPr>
            <a:r>
              <a:rPr lang="en-US" sz="1400" dirty="0"/>
              <a:t>Insight: Renovations improve perceived value.</a:t>
            </a:r>
          </a:p>
          <a:p>
            <a:endParaRPr lang="en-US" sz="1400" b="1" dirty="0"/>
          </a:p>
          <a:p>
            <a:r>
              <a:rPr lang="en-US" sz="1400" b="1" dirty="0"/>
              <a:t>6.	</a:t>
            </a:r>
            <a:r>
              <a:rPr lang="en-US" sz="1400" b="1" dirty="0" err="1"/>
              <a:t>TotalBsmtSF</a:t>
            </a:r>
            <a:r>
              <a:rPr lang="en-US" sz="1400" b="1" dirty="0"/>
              <a:t> vs </a:t>
            </a:r>
            <a:r>
              <a:rPr lang="en-US" sz="1400" b="1" dirty="0" err="1"/>
              <a:t>SalePrice</a:t>
            </a:r>
            <a:endParaRPr lang="en-US" sz="1400" b="1" dirty="0"/>
          </a:p>
          <a:p>
            <a:pPr marL="342900" indent="-342900">
              <a:buAutoNum type="arabicPeriod" startAt="4"/>
            </a:pPr>
            <a:endParaRPr lang="en-US" sz="1400" b="1" dirty="0"/>
          </a:p>
          <a:p>
            <a:pPr marL="285750" indent="-285750">
              <a:buFont typeface="Arial" panose="020B0604020202020204" pitchFamily="34" charset="0"/>
              <a:buChar char="•"/>
            </a:pPr>
            <a:r>
              <a:rPr lang="en-US" sz="1400" dirty="0"/>
              <a:t>Relationship: Strong positive</a:t>
            </a:r>
          </a:p>
          <a:p>
            <a:pPr marL="285750" indent="-285750">
              <a:buFont typeface="Arial" panose="020B0604020202020204" pitchFamily="34" charset="0"/>
              <a:buChar char="•"/>
            </a:pPr>
            <a:r>
              <a:rPr lang="en-US" sz="1400" dirty="0"/>
              <a:t>Observed Pattern: Finished basements increase </a:t>
            </a:r>
            <a:r>
              <a:rPr lang="en-US" sz="1400" dirty="0" err="1"/>
              <a:t>SalePrice</a:t>
            </a:r>
            <a:r>
              <a:rPr lang="en-US" sz="1400" dirty="0"/>
              <a:t> significantly. </a:t>
            </a:r>
          </a:p>
          <a:p>
            <a:pPr marL="285750" indent="-285750">
              <a:buFont typeface="Arial" panose="020B0604020202020204" pitchFamily="34" charset="0"/>
              <a:buChar char="•"/>
            </a:pPr>
            <a:r>
              <a:rPr lang="en-US" sz="1400" dirty="0"/>
              <a:t>Insight: Adds usable living/storage space.</a:t>
            </a:r>
          </a:p>
        </p:txBody>
      </p:sp>
      <p:pic>
        <p:nvPicPr>
          <p:cNvPr id="9" name="Content Placeholder 8" descr="A graph showing a number of data&#10;&#10;AI-generated content may be incorrect.">
            <a:extLst>
              <a:ext uri="{FF2B5EF4-FFF2-40B4-BE49-F238E27FC236}">
                <a16:creationId xmlns:a16="http://schemas.microsoft.com/office/drawing/2014/main" id="{4223AC48-0942-DFCB-0023-1D724E32B5B9}"/>
              </a:ext>
            </a:extLst>
          </p:cNvPr>
          <p:cNvPicPr>
            <a:picLocks noGrp="1" noChangeAspect="1"/>
          </p:cNvPicPr>
          <p:nvPr>
            <p:ph idx="1"/>
          </p:nvPr>
        </p:nvPicPr>
        <p:blipFill>
          <a:blip r:embed="rId4"/>
          <a:stretch>
            <a:fillRect/>
          </a:stretch>
        </p:blipFill>
        <p:spPr>
          <a:xfrm>
            <a:off x="5078778" y="97488"/>
            <a:ext cx="6004191" cy="3326749"/>
          </a:xfrm>
        </p:spPr>
      </p:pic>
      <p:pic>
        <p:nvPicPr>
          <p:cNvPr id="11" name="Picture 10" descr="A graph of bivariate analysis&#10;&#10;AI-generated content may be incorrect.">
            <a:extLst>
              <a:ext uri="{FF2B5EF4-FFF2-40B4-BE49-F238E27FC236}">
                <a16:creationId xmlns:a16="http://schemas.microsoft.com/office/drawing/2014/main" id="{60C149E7-1802-EE5F-BCEF-87077E660DA4}"/>
              </a:ext>
            </a:extLst>
          </p:cNvPr>
          <p:cNvPicPr>
            <a:picLocks noChangeAspect="1"/>
          </p:cNvPicPr>
          <p:nvPr/>
        </p:nvPicPr>
        <p:blipFill>
          <a:blip r:embed="rId5"/>
          <a:stretch>
            <a:fillRect/>
          </a:stretch>
        </p:blipFill>
        <p:spPr>
          <a:xfrm>
            <a:off x="5188945" y="3433763"/>
            <a:ext cx="6004191" cy="3424237"/>
          </a:xfrm>
          <a:prstGeom prst="rect">
            <a:avLst/>
          </a:prstGeom>
        </p:spPr>
      </p:pic>
    </p:spTree>
    <p:extLst>
      <p:ext uri="{BB962C8B-B14F-4D97-AF65-F5344CB8AC3E}">
        <p14:creationId xmlns:p14="http://schemas.microsoft.com/office/powerpoint/2010/main" val="2026985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66318DD5-5842-9E52-E69B-FFFE01263210}"/>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82610F63-0E24-0282-7D91-7664EAC32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6AA6AEC-BDF5-1D2D-2BD4-62A98C5EF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1FA7C893-6368-D773-8C21-F1407E691A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35" name="Picture 34">
            <a:extLst>
              <a:ext uri="{FF2B5EF4-FFF2-40B4-BE49-F238E27FC236}">
                <a16:creationId xmlns:a16="http://schemas.microsoft.com/office/drawing/2014/main" id="{B5E6A17D-2E3D-C6F2-9350-A0BEBC9EF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
        <p:nvSpPr>
          <p:cNvPr id="6" name="TextBox 5">
            <a:extLst>
              <a:ext uri="{FF2B5EF4-FFF2-40B4-BE49-F238E27FC236}">
                <a16:creationId xmlns:a16="http://schemas.microsoft.com/office/drawing/2014/main" id="{DF181190-0843-0400-2480-A90A3893E24C}"/>
              </a:ext>
            </a:extLst>
          </p:cNvPr>
          <p:cNvSpPr txBox="1"/>
          <p:nvPr/>
        </p:nvSpPr>
        <p:spPr>
          <a:xfrm>
            <a:off x="480507" y="1547769"/>
            <a:ext cx="3098922" cy="3323987"/>
          </a:xfrm>
          <a:prstGeom prst="rect">
            <a:avLst/>
          </a:prstGeom>
          <a:noFill/>
        </p:spPr>
        <p:txBody>
          <a:bodyPr wrap="square" rtlCol="0">
            <a:spAutoFit/>
          </a:bodyPr>
          <a:lstStyle/>
          <a:p>
            <a:r>
              <a:rPr lang="en-US" sz="1400" b="1" dirty="0"/>
              <a:t>7.	</a:t>
            </a:r>
            <a:r>
              <a:rPr lang="en-US" sz="1400" b="1" dirty="0" err="1"/>
              <a:t>KitchenQual</a:t>
            </a:r>
            <a:r>
              <a:rPr lang="en-US" sz="1400" b="1" dirty="0"/>
              <a:t> vs </a:t>
            </a:r>
            <a:r>
              <a:rPr lang="en-US" sz="1400" b="1" dirty="0" err="1"/>
              <a:t>SalePrice</a:t>
            </a:r>
            <a:endParaRPr lang="en-US" sz="1400" b="1" dirty="0"/>
          </a:p>
          <a:p>
            <a:pPr marL="342900" indent="-342900">
              <a:buAutoNum type="arabicPeriod" startAt="3"/>
            </a:pPr>
            <a:endParaRPr lang="en-US" sz="1400" b="1" dirty="0"/>
          </a:p>
          <a:p>
            <a:pPr marL="285750" indent="-285750">
              <a:buFont typeface="Arial" panose="020B0604020202020204" pitchFamily="34" charset="0"/>
              <a:buChar char="•"/>
            </a:pPr>
            <a:r>
              <a:rPr lang="en-US" sz="1400" dirty="0"/>
              <a:t>Pattern: One of the strongest categorical predictors of </a:t>
            </a:r>
            <a:r>
              <a:rPr lang="en-US" sz="1400" dirty="0" err="1"/>
              <a:t>SalePrice</a:t>
            </a:r>
            <a:r>
              <a:rPr lang="en-US" sz="1400" dirty="0"/>
              <a:t>.</a:t>
            </a:r>
          </a:p>
          <a:p>
            <a:pPr marL="285750" indent="-285750">
              <a:buFont typeface="Arial" panose="020B0604020202020204" pitchFamily="34" charset="0"/>
              <a:buChar char="•"/>
            </a:pPr>
            <a:r>
              <a:rPr lang="en-US" sz="1400" dirty="0"/>
              <a:t>Insight: Kitchen quality directly affects home valuation.</a:t>
            </a:r>
          </a:p>
          <a:p>
            <a:endParaRPr lang="en-US" sz="1400" b="1" dirty="0"/>
          </a:p>
          <a:p>
            <a:r>
              <a:rPr lang="en-US" sz="1400" b="1" dirty="0"/>
              <a:t>8.	</a:t>
            </a:r>
            <a:r>
              <a:rPr lang="en-US" sz="1400" b="1" dirty="0" err="1"/>
              <a:t>GarageCars</a:t>
            </a:r>
            <a:r>
              <a:rPr lang="en-US" sz="1400" b="1" dirty="0"/>
              <a:t> vs </a:t>
            </a:r>
            <a:r>
              <a:rPr lang="en-US" sz="1400" b="1" dirty="0" err="1"/>
              <a:t>SalePrice</a:t>
            </a:r>
            <a:endParaRPr lang="en-US" sz="1400" b="1" dirty="0"/>
          </a:p>
          <a:p>
            <a:pPr marL="342900" indent="-342900">
              <a:buAutoNum type="arabicPeriod" startAt="4"/>
            </a:pPr>
            <a:endParaRPr lang="en-US" sz="1400" b="1" dirty="0"/>
          </a:p>
          <a:p>
            <a:pPr marL="285750" indent="-285750">
              <a:buFont typeface="Arial" panose="020B0604020202020204" pitchFamily="34" charset="0"/>
              <a:buChar char="•"/>
            </a:pPr>
            <a:r>
              <a:rPr lang="en-US" sz="1400" dirty="0"/>
              <a:t>Relationship: Strong positive</a:t>
            </a:r>
          </a:p>
          <a:p>
            <a:pPr marL="285750" indent="-285750">
              <a:buFont typeface="Arial" panose="020B0604020202020204" pitchFamily="34" charset="0"/>
              <a:buChar char="•"/>
            </a:pPr>
            <a:r>
              <a:rPr lang="en-US" sz="1400" dirty="0"/>
              <a:t>Observed Pattern: 2- and 3-car garages significantly increase </a:t>
            </a:r>
            <a:r>
              <a:rPr lang="en-US" sz="1400" dirty="0" err="1"/>
              <a:t>SalePrice</a:t>
            </a:r>
            <a:r>
              <a:rPr lang="en-US" sz="1400" dirty="0"/>
              <a:t>.</a:t>
            </a:r>
          </a:p>
          <a:p>
            <a:pPr marL="285750" indent="-285750">
              <a:buFont typeface="Arial" panose="020B0604020202020204" pitchFamily="34" charset="0"/>
              <a:buChar char="•"/>
            </a:pPr>
            <a:r>
              <a:rPr lang="en-US" sz="1400" dirty="0"/>
              <a:t>Insight: Parking capacity is a major selling point.</a:t>
            </a:r>
          </a:p>
        </p:txBody>
      </p:sp>
      <p:pic>
        <p:nvPicPr>
          <p:cNvPr id="9" name="Content Placeholder 8" descr="A bar graph with different colored bars&#10;&#10;AI-generated content may be incorrect.">
            <a:extLst>
              <a:ext uri="{FF2B5EF4-FFF2-40B4-BE49-F238E27FC236}">
                <a16:creationId xmlns:a16="http://schemas.microsoft.com/office/drawing/2014/main" id="{F3FD77E9-FD29-C9F0-7C0E-C9CF176CA147}"/>
              </a:ext>
            </a:extLst>
          </p:cNvPr>
          <p:cNvPicPr>
            <a:picLocks noGrp="1" noChangeAspect="1"/>
          </p:cNvPicPr>
          <p:nvPr>
            <p:ph idx="1"/>
          </p:nvPr>
        </p:nvPicPr>
        <p:blipFill>
          <a:blip r:embed="rId4"/>
          <a:stretch>
            <a:fillRect/>
          </a:stretch>
        </p:blipFill>
        <p:spPr>
          <a:xfrm>
            <a:off x="5116925" y="4764"/>
            <a:ext cx="5988077" cy="3346852"/>
          </a:xfrm>
        </p:spPr>
      </p:pic>
      <p:pic>
        <p:nvPicPr>
          <p:cNvPr id="11" name="Picture 10" descr="A graph showing bivariate analysis of garage cars and sale prices&#10;&#10;AI-generated content may be incorrect.">
            <a:extLst>
              <a:ext uri="{FF2B5EF4-FFF2-40B4-BE49-F238E27FC236}">
                <a16:creationId xmlns:a16="http://schemas.microsoft.com/office/drawing/2014/main" id="{302E7F8E-604B-7E9C-A28C-D6B575A23FA8}"/>
              </a:ext>
            </a:extLst>
          </p:cNvPr>
          <p:cNvPicPr>
            <a:picLocks noChangeAspect="1"/>
          </p:cNvPicPr>
          <p:nvPr/>
        </p:nvPicPr>
        <p:blipFill>
          <a:blip r:embed="rId5"/>
          <a:stretch>
            <a:fillRect/>
          </a:stretch>
        </p:blipFill>
        <p:spPr>
          <a:xfrm>
            <a:off x="5227094" y="3297424"/>
            <a:ext cx="5988078" cy="3484377"/>
          </a:xfrm>
          <a:prstGeom prst="rect">
            <a:avLst/>
          </a:prstGeom>
        </p:spPr>
      </p:pic>
    </p:spTree>
    <p:extLst>
      <p:ext uri="{BB962C8B-B14F-4D97-AF65-F5344CB8AC3E}">
        <p14:creationId xmlns:p14="http://schemas.microsoft.com/office/powerpoint/2010/main" val="1441808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DD209AD3-EBB8-61A3-731C-43366F68D945}"/>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B6D30CAB-E8C6-E956-212D-02E45F916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C3CB7E68-FE0E-8F17-28E3-B31A6A6CF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0D06B909-3C19-5A77-3CF2-8290F46D625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35" name="Picture 34">
            <a:extLst>
              <a:ext uri="{FF2B5EF4-FFF2-40B4-BE49-F238E27FC236}">
                <a16:creationId xmlns:a16="http://schemas.microsoft.com/office/drawing/2014/main" id="{DD16F94C-6A34-D7DF-0276-441D32DD56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
        <p:nvSpPr>
          <p:cNvPr id="6" name="TextBox 5">
            <a:extLst>
              <a:ext uri="{FF2B5EF4-FFF2-40B4-BE49-F238E27FC236}">
                <a16:creationId xmlns:a16="http://schemas.microsoft.com/office/drawing/2014/main" id="{72791F76-EAC5-B49F-3A6C-5656810C8158}"/>
              </a:ext>
            </a:extLst>
          </p:cNvPr>
          <p:cNvSpPr txBox="1"/>
          <p:nvPr/>
        </p:nvSpPr>
        <p:spPr>
          <a:xfrm>
            <a:off x="250743" y="757237"/>
            <a:ext cx="3717115" cy="6124754"/>
          </a:xfrm>
          <a:prstGeom prst="rect">
            <a:avLst/>
          </a:prstGeom>
          <a:noFill/>
        </p:spPr>
        <p:txBody>
          <a:bodyPr wrap="square" rtlCol="0">
            <a:spAutoFit/>
          </a:bodyPr>
          <a:lstStyle/>
          <a:p>
            <a:pPr marL="285750" indent="-285750">
              <a:buFont typeface="Wingdings" pitchFamily="2" charset="2"/>
              <a:buChar char="Ø"/>
            </a:pPr>
            <a:r>
              <a:rPr lang="en-US" sz="1400" b="1" dirty="0"/>
              <a:t>Heatmap of Correlations</a:t>
            </a:r>
          </a:p>
          <a:p>
            <a:pPr marL="342900" indent="-342900">
              <a:buFont typeface="Wingdings" pitchFamily="2" charset="2"/>
              <a:buChar char="§"/>
            </a:pPr>
            <a:endParaRPr lang="en-US" sz="1400" b="1" dirty="0"/>
          </a:p>
          <a:p>
            <a:pPr marL="342900" indent="-342900">
              <a:buFont typeface="Wingdings" pitchFamily="2" charset="2"/>
              <a:buChar char="§"/>
            </a:pPr>
            <a:r>
              <a:rPr lang="en-US" sz="1400" dirty="0"/>
              <a:t>Features:</a:t>
            </a:r>
          </a:p>
          <a:p>
            <a:r>
              <a:rPr lang="en-US" sz="1400" dirty="0"/>
              <a:t>	1. Pairwise Pearson correlation between 	all numerical variables</a:t>
            </a:r>
          </a:p>
          <a:p>
            <a:r>
              <a:rPr lang="en-US" sz="1400" dirty="0"/>
              <a:t>	2. Color intensity indicates strength of 	relationship</a:t>
            </a:r>
          </a:p>
          <a:p>
            <a:r>
              <a:rPr lang="en-US" sz="1400" dirty="0"/>
              <a:t>	3. Diagonal values = 1 (self-	correlation)</a:t>
            </a:r>
          </a:p>
          <a:p>
            <a:pPr marL="285750" indent="-285750">
              <a:buFont typeface="Wingdings" pitchFamily="2" charset="2"/>
              <a:buChar char="§"/>
            </a:pPr>
            <a:r>
              <a:rPr lang="en-US" sz="1400" dirty="0"/>
              <a:t>Observations:</a:t>
            </a:r>
          </a:p>
          <a:p>
            <a:r>
              <a:rPr lang="en-US" sz="1400" dirty="0"/>
              <a:t>	&gt; Strong positive correlation clusters:</a:t>
            </a:r>
          </a:p>
          <a:p>
            <a:r>
              <a:rPr lang="en-US" sz="1400" dirty="0"/>
              <a:t>	1. </a:t>
            </a:r>
            <a:r>
              <a:rPr lang="en-US" sz="1400" dirty="0" err="1"/>
              <a:t>GrLivArea</a:t>
            </a:r>
            <a:r>
              <a:rPr lang="en-US" sz="1400" dirty="0"/>
              <a:t>, 1stFlrSF, 2ndFlrSF, 	</a:t>
            </a:r>
            <a:r>
              <a:rPr lang="en-US" sz="1400" dirty="0" err="1"/>
              <a:t>TotRmsAbvGrd</a:t>
            </a:r>
            <a:endParaRPr lang="en-US" sz="1400" dirty="0"/>
          </a:p>
          <a:p>
            <a:r>
              <a:rPr lang="en-US" sz="1400" dirty="0"/>
              <a:t>	2. </a:t>
            </a:r>
            <a:r>
              <a:rPr lang="en-US" sz="1400" dirty="0" err="1"/>
              <a:t>TotalBsmtSF</a:t>
            </a:r>
            <a:r>
              <a:rPr lang="en-US" sz="1400" dirty="0"/>
              <a:t>, BsmtFinSF1, 	</a:t>
            </a:r>
            <a:r>
              <a:rPr lang="en-US" sz="1400" dirty="0" err="1"/>
              <a:t>BsmtUnfSF</a:t>
            </a:r>
            <a:endParaRPr lang="en-US" sz="1400" dirty="0"/>
          </a:p>
          <a:p>
            <a:r>
              <a:rPr lang="en-US" sz="1400" dirty="0"/>
              <a:t>	3. </a:t>
            </a:r>
            <a:r>
              <a:rPr lang="en-US" sz="1400" dirty="0" err="1"/>
              <a:t>GarageCars</a:t>
            </a:r>
            <a:r>
              <a:rPr lang="en-US" sz="1400" dirty="0"/>
              <a:t>, </a:t>
            </a:r>
            <a:r>
              <a:rPr lang="en-US" sz="1400" dirty="0" err="1"/>
              <a:t>GarageArea</a:t>
            </a:r>
            <a:endParaRPr lang="en-US" sz="1400" dirty="0"/>
          </a:p>
          <a:p>
            <a:r>
              <a:rPr lang="en-US" sz="1400" dirty="0"/>
              <a:t>	&gt; </a:t>
            </a:r>
            <a:r>
              <a:rPr lang="en-US" sz="1400" dirty="0" err="1"/>
              <a:t>SalePrice</a:t>
            </a:r>
            <a:r>
              <a:rPr lang="en-US" sz="1400" dirty="0"/>
              <a:t> has strong positive correlation 	with:</a:t>
            </a:r>
          </a:p>
          <a:p>
            <a:r>
              <a:rPr lang="en-US" sz="1400" dirty="0"/>
              <a:t>	1. </a:t>
            </a:r>
            <a:r>
              <a:rPr lang="en-US" sz="1400" dirty="0" err="1"/>
              <a:t>OverallQual</a:t>
            </a:r>
            <a:endParaRPr lang="en-US" sz="1400" dirty="0"/>
          </a:p>
          <a:p>
            <a:r>
              <a:rPr lang="en-US" sz="1400" dirty="0"/>
              <a:t>	2. </a:t>
            </a:r>
            <a:r>
              <a:rPr lang="en-US" sz="1400" dirty="0" err="1"/>
              <a:t>GrLivArea</a:t>
            </a:r>
            <a:endParaRPr lang="en-US" sz="1400" dirty="0"/>
          </a:p>
          <a:p>
            <a:r>
              <a:rPr lang="en-US" sz="1400" dirty="0"/>
              <a:t>	3. </a:t>
            </a:r>
            <a:r>
              <a:rPr lang="en-US" sz="1400" dirty="0" err="1"/>
              <a:t>GarageCars</a:t>
            </a:r>
            <a:endParaRPr lang="en-US" sz="1400" dirty="0"/>
          </a:p>
          <a:p>
            <a:r>
              <a:rPr lang="en-US" sz="1400" dirty="0"/>
              <a:t>	4. </a:t>
            </a:r>
            <a:r>
              <a:rPr lang="en-US" sz="1400" dirty="0" err="1"/>
              <a:t>TotalBsmtSF</a:t>
            </a:r>
            <a:endParaRPr lang="en-US" sz="1400" dirty="0"/>
          </a:p>
          <a:p>
            <a:r>
              <a:rPr lang="en-US" sz="1400" dirty="0"/>
              <a:t>	5. 1stFlrSF</a:t>
            </a:r>
          </a:p>
          <a:p>
            <a:pPr marL="342900" indent="-342900">
              <a:buFont typeface="Wingdings" pitchFamily="2" charset="2"/>
              <a:buChar char="§"/>
            </a:pPr>
            <a:r>
              <a:rPr lang="en-US" sz="1400" dirty="0"/>
              <a:t> Insights: </a:t>
            </a:r>
          </a:p>
          <a:p>
            <a:pPr lvl="1"/>
            <a:r>
              <a:rPr lang="en-US" sz="1400" dirty="0"/>
              <a:t>The heatmap reveals strong multicollinearity among area and garage related variables, indicating redundant information that must be handled before model building.</a:t>
            </a:r>
          </a:p>
        </p:txBody>
      </p:sp>
      <p:sp>
        <p:nvSpPr>
          <p:cNvPr id="2" name="TextBox 1">
            <a:extLst>
              <a:ext uri="{FF2B5EF4-FFF2-40B4-BE49-F238E27FC236}">
                <a16:creationId xmlns:a16="http://schemas.microsoft.com/office/drawing/2014/main" id="{E0403461-A1F9-9834-256C-66DC5A49C72B}"/>
              </a:ext>
            </a:extLst>
          </p:cNvPr>
          <p:cNvSpPr txBox="1"/>
          <p:nvPr/>
        </p:nvSpPr>
        <p:spPr>
          <a:xfrm>
            <a:off x="627789" y="277430"/>
            <a:ext cx="2614109" cy="369332"/>
          </a:xfrm>
          <a:prstGeom prst="rect">
            <a:avLst/>
          </a:prstGeom>
          <a:noFill/>
        </p:spPr>
        <p:txBody>
          <a:bodyPr wrap="square" rtlCol="0">
            <a:spAutoFit/>
          </a:bodyPr>
          <a:lstStyle/>
          <a:p>
            <a:pPr algn="ctr"/>
            <a:r>
              <a:rPr lang="en-US" b="1" u="sng" dirty="0">
                <a:solidFill>
                  <a:srgbClr val="C00000"/>
                </a:solidFill>
              </a:rPr>
              <a:t>Multivariate Analysis</a:t>
            </a:r>
          </a:p>
        </p:txBody>
      </p:sp>
      <p:pic>
        <p:nvPicPr>
          <p:cNvPr id="9" name="Content Placeholder 8" descr="A graph with numbers and a line&#10;&#10;AI-generated content may be incorrect.">
            <a:extLst>
              <a:ext uri="{FF2B5EF4-FFF2-40B4-BE49-F238E27FC236}">
                <a16:creationId xmlns:a16="http://schemas.microsoft.com/office/drawing/2014/main" id="{DADF835D-22CA-6327-3E8A-35786B82C2ED}"/>
              </a:ext>
            </a:extLst>
          </p:cNvPr>
          <p:cNvPicPr>
            <a:picLocks noGrp="1" noChangeAspect="1"/>
          </p:cNvPicPr>
          <p:nvPr>
            <p:ph idx="1"/>
          </p:nvPr>
        </p:nvPicPr>
        <p:blipFill>
          <a:blip r:embed="rId4"/>
          <a:stretch>
            <a:fillRect/>
          </a:stretch>
        </p:blipFill>
        <p:spPr>
          <a:xfrm>
            <a:off x="4218601" y="870333"/>
            <a:ext cx="7855886" cy="5277079"/>
          </a:xfrm>
        </p:spPr>
      </p:pic>
    </p:spTree>
    <p:extLst>
      <p:ext uri="{BB962C8B-B14F-4D97-AF65-F5344CB8AC3E}">
        <p14:creationId xmlns:p14="http://schemas.microsoft.com/office/powerpoint/2010/main" val="1772267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2CDC482D-8BCC-40F9-BE2F-D8A51728A2ED}"/>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129BA5D9-77F4-EC02-B9DA-3EFB6C13C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C344ECDD-246B-558B-1146-C0E8F30C88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DB3E8255-8844-CDE6-483A-C4BDF5AAF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35" name="Picture 34">
            <a:extLst>
              <a:ext uri="{FF2B5EF4-FFF2-40B4-BE49-F238E27FC236}">
                <a16:creationId xmlns:a16="http://schemas.microsoft.com/office/drawing/2014/main" id="{066EF912-4D3F-BA13-1C78-EC95522F06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
        <p:nvSpPr>
          <p:cNvPr id="6" name="TextBox 5">
            <a:extLst>
              <a:ext uri="{FF2B5EF4-FFF2-40B4-BE49-F238E27FC236}">
                <a16:creationId xmlns:a16="http://schemas.microsoft.com/office/drawing/2014/main" id="{108D0C07-6205-A4F0-2D39-78E7991197AB}"/>
              </a:ext>
            </a:extLst>
          </p:cNvPr>
          <p:cNvSpPr txBox="1"/>
          <p:nvPr/>
        </p:nvSpPr>
        <p:spPr>
          <a:xfrm>
            <a:off x="480507" y="1223269"/>
            <a:ext cx="3098922" cy="4832092"/>
          </a:xfrm>
          <a:prstGeom prst="rect">
            <a:avLst/>
          </a:prstGeom>
          <a:noFill/>
        </p:spPr>
        <p:txBody>
          <a:bodyPr wrap="square" rtlCol="0">
            <a:spAutoFit/>
          </a:bodyPr>
          <a:lstStyle/>
          <a:p>
            <a:pPr marL="285750" indent="-285750">
              <a:buFont typeface="Wingdings" pitchFamily="2" charset="2"/>
              <a:buChar char="Ø"/>
            </a:pPr>
            <a:r>
              <a:rPr lang="en-US" sz="1400" b="1" dirty="0" err="1"/>
              <a:t>Jointplot</a:t>
            </a:r>
            <a:endParaRPr lang="en-US" sz="1400" b="1" dirty="0"/>
          </a:p>
          <a:p>
            <a:pPr marL="285750" indent="-285750">
              <a:buFont typeface="Wingdings" pitchFamily="2" charset="2"/>
              <a:buChar char="Ø"/>
            </a:pPr>
            <a:endParaRPr lang="en-US" sz="1400" b="1" dirty="0"/>
          </a:p>
          <a:p>
            <a:pPr marL="285750" indent="-285750">
              <a:buFont typeface="Wingdings" pitchFamily="2" charset="2"/>
              <a:buChar char="§"/>
            </a:pPr>
            <a:r>
              <a:rPr lang="en-US" sz="1400" dirty="0"/>
              <a:t>Insights for </a:t>
            </a:r>
            <a:r>
              <a:rPr lang="en-US" sz="1400" dirty="0" err="1"/>
              <a:t>Jointplot</a:t>
            </a:r>
            <a:r>
              <a:rPr lang="en-US" sz="1400" dirty="0"/>
              <a:t>:</a:t>
            </a:r>
          </a:p>
          <a:p>
            <a:pPr lvl="1"/>
            <a:r>
              <a:rPr lang="en-US" sz="1400" dirty="0"/>
              <a:t>The pair plot reveals strong positive relationships between </a:t>
            </a:r>
            <a:r>
              <a:rPr lang="en-US" sz="1400" dirty="0" err="1"/>
              <a:t>SalePrice</a:t>
            </a:r>
            <a:r>
              <a:rPr lang="en-US" sz="1400" dirty="0"/>
              <a:t> and </a:t>
            </a:r>
            <a:r>
              <a:rPr lang="en-US" sz="1400" dirty="0" err="1"/>
              <a:t>OverallQual</a:t>
            </a:r>
            <a:r>
              <a:rPr lang="en-US" sz="1400" dirty="0"/>
              <a:t>, </a:t>
            </a:r>
            <a:r>
              <a:rPr lang="en-US" sz="1400" dirty="0" err="1"/>
              <a:t>GrLivArea</a:t>
            </a:r>
            <a:r>
              <a:rPr lang="en-US" sz="1400" dirty="0"/>
              <a:t>, </a:t>
            </a:r>
            <a:r>
              <a:rPr lang="en-US" sz="1400" dirty="0" err="1"/>
              <a:t>GarageCars</a:t>
            </a:r>
            <a:r>
              <a:rPr lang="en-US" sz="1400" dirty="0"/>
              <a:t>, </a:t>
            </a:r>
            <a:r>
              <a:rPr lang="en-US" sz="1400" dirty="0" err="1"/>
              <a:t>TotalBsmtSF</a:t>
            </a:r>
            <a:r>
              <a:rPr lang="en-US" sz="1400" dirty="0"/>
              <a:t>, and </a:t>
            </a:r>
            <a:r>
              <a:rPr lang="en-US" sz="1400" dirty="0" err="1"/>
              <a:t>FullBath</a:t>
            </a:r>
            <a:r>
              <a:rPr lang="en-US" sz="1400" dirty="0"/>
              <a:t>. Size- and quality-related variables exhibit clear upward trends, confirming their dominant role in property pricing.</a:t>
            </a:r>
          </a:p>
          <a:p>
            <a:endParaRPr lang="en-US" sz="1400" dirty="0"/>
          </a:p>
          <a:p>
            <a:pPr marL="285750" indent="-285750">
              <a:buFont typeface="Wingdings" pitchFamily="2" charset="2"/>
              <a:buChar char="§"/>
            </a:pPr>
            <a:r>
              <a:rPr lang="en-US" sz="1400" dirty="0"/>
              <a:t>Conclusion for </a:t>
            </a:r>
            <a:r>
              <a:rPr lang="en-US" sz="1400" dirty="0" err="1"/>
              <a:t>Jointplot</a:t>
            </a:r>
            <a:r>
              <a:rPr lang="en-US" sz="1400" dirty="0"/>
              <a:t>:</a:t>
            </a:r>
          </a:p>
          <a:p>
            <a:pPr lvl="1"/>
            <a:r>
              <a:rPr lang="en-US" sz="1400" dirty="0"/>
              <a:t>Joint multivariate plots confirm that </a:t>
            </a:r>
            <a:r>
              <a:rPr lang="en-US" sz="1400" dirty="0" err="1"/>
              <a:t>SalePrice</a:t>
            </a:r>
            <a:r>
              <a:rPr lang="en-US" sz="1400" dirty="0"/>
              <a:t> is strongly driven by a combination of overall quality and usable living space. Garage capacity and basement area further amplify pricing, while temporal variables show comparatively weaker influence.</a:t>
            </a:r>
          </a:p>
        </p:txBody>
      </p:sp>
      <p:pic>
        <p:nvPicPr>
          <p:cNvPr id="2050" name="Picture 2">
            <a:extLst>
              <a:ext uri="{FF2B5EF4-FFF2-40B4-BE49-F238E27FC236}">
                <a16:creationId xmlns:a16="http://schemas.microsoft.com/office/drawing/2014/main" id="{5EACB89A-A068-81FA-E6FC-A28FAECA0D82}"/>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9737" b="-1"/>
          <a:stretch>
            <a:fillRect/>
          </a:stretch>
        </p:blipFill>
        <p:spPr bwMode="auto">
          <a:xfrm>
            <a:off x="4152011" y="0"/>
            <a:ext cx="8039988" cy="667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999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3C488-880F-94AC-69B0-08667EAEE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3D97D5-2BC6-A91B-F8EE-1A9CC8E592D2}"/>
              </a:ext>
            </a:extLst>
          </p:cNvPr>
          <p:cNvSpPr>
            <a:spLocks noGrp="1"/>
          </p:cNvSpPr>
          <p:nvPr>
            <p:ph type="title"/>
          </p:nvPr>
        </p:nvSpPr>
        <p:spPr>
          <a:xfrm>
            <a:off x="913775" y="716053"/>
            <a:ext cx="10364451" cy="1596177"/>
          </a:xfrm>
        </p:spPr>
        <p:txBody>
          <a:bodyPr/>
          <a:lstStyle/>
          <a:p>
            <a:r>
              <a:rPr lang="en-US" b="1" dirty="0">
                <a:solidFill>
                  <a:srgbClr val="C00000"/>
                </a:solidFill>
              </a:rPr>
              <a:t>Finding and handling Outliers</a:t>
            </a:r>
          </a:p>
        </p:txBody>
      </p:sp>
      <p:sp>
        <p:nvSpPr>
          <p:cNvPr id="3" name="TextBox 2">
            <a:extLst>
              <a:ext uri="{FF2B5EF4-FFF2-40B4-BE49-F238E27FC236}">
                <a16:creationId xmlns:a16="http://schemas.microsoft.com/office/drawing/2014/main" id="{91453670-CA1C-F3CB-3ED2-3780369D14B3}"/>
              </a:ext>
            </a:extLst>
          </p:cNvPr>
          <p:cNvSpPr txBox="1"/>
          <p:nvPr/>
        </p:nvSpPr>
        <p:spPr>
          <a:xfrm>
            <a:off x="913774" y="2387073"/>
            <a:ext cx="10364451" cy="3754874"/>
          </a:xfrm>
          <a:prstGeom prst="rect">
            <a:avLst/>
          </a:prstGeom>
          <a:noFill/>
        </p:spPr>
        <p:txBody>
          <a:bodyPr wrap="square" rtlCol="0">
            <a:spAutoFit/>
          </a:bodyPr>
          <a:lstStyle/>
          <a:p>
            <a:r>
              <a:rPr lang="en-IN" sz="1400" b="1" dirty="0"/>
              <a:t>In Real Estate Context:</a:t>
            </a:r>
            <a:endParaRPr lang="en-IN" sz="1400" dirty="0"/>
          </a:p>
          <a:p>
            <a:r>
              <a:rPr lang="en-IN" sz="1400" dirty="0"/>
              <a:t>Outliers often represent:</a:t>
            </a:r>
          </a:p>
          <a:p>
            <a:pPr marL="285750" indent="-285750">
              <a:buFont typeface="Arial" panose="020B0604020202020204" pitchFamily="34" charset="0"/>
              <a:buChar char="•"/>
            </a:pPr>
            <a:r>
              <a:rPr lang="en-IN" sz="1400" dirty="0"/>
              <a:t>Luxury properties</a:t>
            </a:r>
          </a:p>
          <a:p>
            <a:pPr marL="285750" indent="-285750">
              <a:buFont typeface="Arial" panose="020B0604020202020204" pitchFamily="34" charset="0"/>
              <a:buChar char="•"/>
            </a:pPr>
            <a:r>
              <a:rPr lang="en-IN" sz="1400" dirty="0"/>
              <a:t>Very large houses or plots</a:t>
            </a:r>
          </a:p>
          <a:p>
            <a:pPr marL="285750" indent="-285750">
              <a:buFont typeface="Arial" panose="020B0604020202020204" pitchFamily="34" charset="0"/>
              <a:buChar char="•"/>
            </a:pPr>
            <a:r>
              <a:rPr lang="en-IN" sz="1400" dirty="0"/>
              <a:t>Exceptional amenities</a:t>
            </a:r>
          </a:p>
          <a:p>
            <a:r>
              <a:rPr lang="en-IN" sz="1400" dirty="0"/>
              <a:t>Not all outliers are errors.</a:t>
            </a:r>
          </a:p>
          <a:p>
            <a:endParaRPr lang="en-IN" sz="1400" dirty="0"/>
          </a:p>
          <a:p>
            <a:r>
              <a:rPr lang="en-IN" sz="1400" b="1" dirty="0"/>
              <a:t>Outlier Detection Techniques Used:</a:t>
            </a:r>
            <a:endParaRPr lang="en-IN" sz="1400" dirty="0"/>
          </a:p>
          <a:p>
            <a:r>
              <a:rPr lang="en-IN" sz="1400" b="1" dirty="0"/>
              <a:t>Statistical Methods: </a:t>
            </a:r>
            <a:r>
              <a:rPr lang="en-IN" sz="1400" dirty="0"/>
              <a:t>Interquartile Range (IQR)</a:t>
            </a:r>
          </a:p>
          <a:p>
            <a:endParaRPr lang="en-IN" sz="1400" dirty="0"/>
          </a:p>
          <a:p>
            <a:r>
              <a:rPr lang="en-IN" sz="1400" b="1" dirty="0"/>
              <a:t>Impact of Outlier Treatment:</a:t>
            </a:r>
            <a:endParaRPr lang="en-IN" sz="1400" dirty="0"/>
          </a:p>
          <a:p>
            <a:r>
              <a:rPr lang="en-IN" sz="1400" b="1" dirty="0"/>
              <a:t>Before Handling: </a:t>
            </a:r>
            <a:r>
              <a:rPr lang="en-IN" sz="1400" dirty="0"/>
              <a:t>Skewed distributions, Inflated variance, Unstable model coefficients</a:t>
            </a:r>
          </a:p>
          <a:p>
            <a:r>
              <a:rPr lang="en-IN" sz="1400" b="1" dirty="0"/>
              <a:t>After Handling: </a:t>
            </a:r>
            <a:r>
              <a:rPr lang="en-IN" sz="1400" dirty="0"/>
              <a:t>Improved linearity, Better model stability, More reliable predictions</a:t>
            </a:r>
          </a:p>
          <a:p>
            <a:endParaRPr lang="en-IN" sz="1400" dirty="0"/>
          </a:p>
          <a:p>
            <a:r>
              <a:rPr lang="en-IN" sz="1400" b="1" dirty="0"/>
              <a:t>Insights: </a:t>
            </a:r>
            <a:r>
              <a:rPr lang="en-IN" sz="1400" dirty="0"/>
              <a:t>I identified outliers using boxplots and IQR. Instead of removing all outliers, I retained valid luxury properties and treated only extreme anomalies using IQE method to improve model stability without losing business meaning.</a:t>
            </a:r>
          </a:p>
          <a:p>
            <a:endParaRPr lang="en-IN" sz="1400" dirty="0"/>
          </a:p>
        </p:txBody>
      </p:sp>
    </p:spTree>
    <p:extLst>
      <p:ext uri="{BB962C8B-B14F-4D97-AF65-F5344CB8AC3E}">
        <p14:creationId xmlns:p14="http://schemas.microsoft.com/office/powerpoint/2010/main" val="1811062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70A28C-A147-B68F-1494-A693BB22E377}"/>
              </a:ext>
            </a:extLst>
          </p:cNvPr>
          <p:cNvSpPr/>
          <p:nvPr/>
        </p:nvSpPr>
        <p:spPr>
          <a:xfrm>
            <a:off x="2589007" y="2752182"/>
            <a:ext cx="7013985" cy="1323439"/>
          </a:xfrm>
          <a:prstGeom prst="rect">
            <a:avLst/>
          </a:prstGeom>
          <a:noFill/>
        </p:spPr>
        <p:txBody>
          <a:bodyPr wrap="square" lIns="91440" tIns="45720" rIns="91440" bIns="45720">
            <a:spAutoFit/>
            <a:scene3d>
              <a:camera prst="orthographicFront"/>
              <a:lightRig rig="threePt" dir="t"/>
            </a:scene3d>
            <a:sp3d extrusionH="57150">
              <a:bevelT w="38100" h="38100" prst="angle"/>
            </a:sp3d>
          </a:bodyPr>
          <a:lstStyle/>
          <a:p>
            <a:pPr algn="ctr"/>
            <a:r>
              <a:rPr lang="en-GB" sz="8000" b="1" cap="none" spc="50" dirty="0">
                <a:ln w="0"/>
                <a:solidFill>
                  <a:schemeClr val="bg2"/>
                </a:solidFill>
                <a:effectLst>
                  <a:outerShdw blurRad="50800" dist="38100" dir="2700000" algn="tl" rotWithShape="0">
                    <a:prstClr val="black">
                      <a:alpha val="40000"/>
                    </a:prstClr>
                  </a:outerShdw>
                  <a:reflection blurRad="6350" stA="55000" endA="300" endPos="45500" dir="5400000" sy="-100000" algn="bl" rotWithShape="0"/>
                </a:effectLst>
              </a:rPr>
              <a:t>Thank You !!</a:t>
            </a:r>
          </a:p>
        </p:txBody>
      </p:sp>
    </p:spTree>
    <p:extLst>
      <p:ext uri="{BB962C8B-B14F-4D97-AF65-F5344CB8AC3E}">
        <p14:creationId xmlns:p14="http://schemas.microsoft.com/office/powerpoint/2010/main" val="1620280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AA8A-7D9F-AA60-485A-0B66B33E0C50}"/>
              </a:ext>
            </a:extLst>
          </p:cNvPr>
          <p:cNvSpPr>
            <a:spLocks noGrp="1"/>
          </p:cNvSpPr>
          <p:nvPr>
            <p:ph type="title"/>
          </p:nvPr>
        </p:nvSpPr>
        <p:spPr/>
        <p:txBody>
          <a:bodyPr/>
          <a:lstStyle/>
          <a:p>
            <a:r>
              <a:rPr lang="en-US" b="1" dirty="0">
                <a:solidFill>
                  <a:srgbClr val="C00000"/>
                </a:solidFill>
              </a:rPr>
              <a:t>Introduction</a:t>
            </a:r>
          </a:p>
        </p:txBody>
      </p:sp>
      <p:sp>
        <p:nvSpPr>
          <p:cNvPr id="4" name="TextBox 3">
            <a:extLst>
              <a:ext uri="{FF2B5EF4-FFF2-40B4-BE49-F238E27FC236}">
                <a16:creationId xmlns:a16="http://schemas.microsoft.com/office/drawing/2014/main" id="{75351B2C-B03D-F374-5530-0E99C4527B42}"/>
              </a:ext>
            </a:extLst>
          </p:cNvPr>
          <p:cNvSpPr txBox="1"/>
          <p:nvPr/>
        </p:nvSpPr>
        <p:spPr>
          <a:xfrm>
            <a:off x="792480" y="2334983"/>
            <a:ext cx="10485746" cy="3970318"/>
          </a:xfrm>
          <a:prstGeom prst="rect">
            <a:avLst/>
          </a:prstGeom>
          <a:noFill/>
        </p:spPr>
        <p:txBody>
          <a:bodyPr wrap="square" rtlCol="0">
            <a:spAutoFit/>
          </a:bodyPr>
          <a:lstStyle/>
          <a:p>
            <a:r>
              <a:rPr lang="en-IN" b="1" dirty="0"/>
              <a:t>Problem Statement:</a:t>
            </a:r>
          </a:p>
          <a:p>
            <a:endParaRPr lang="en-IN" dirty="0"/>
          </a:p>
          <a:p>
            <a:r>
              <a:rPr lang="en-IN" dirty="0"/>
              <a:t>Pricing residential properties accurately in a competitive real estate market is complex and influenced by multiple factors. The objective of this analysis is to identify and understand the key variables that significantly impact house prices using data analytics and visualization techniques, enabling informed and strategic pricing decisions.</a:t>
            </a:r>
          </a:p>
          <a:p>
            <a:endParaRPr lang="en-IN" dirty="0"/>
          </a:p>
          <a:p>
            <a:r>
              <a:rPr lang="en-IN" b="1" dirty="0"/>
              <a:t>Situation Overview:</a:t>
            </a:r>
          </a:p>
          <a:p>
            <a:endParaRPr lang="en-IN" dirty="0"/>
          </a:p>
          <a:p>
            <a:r>
              <a:rPr lang="en-IN" dirty="0"/>
              <a:t>The real estate market is shaped by diverse factors such as location, property characteristics, amenities, and historical trends. This analysis focuses on extracting meaningful insights from the dataset by examining relationships, patterns, and outliers using statistical and visual methods. The findings aim to support data-driven pricing strategies, improve decision-making, and help the company gain a competitive advantage in the market.</a:t>
            </a:r>
          </a:p>
          <a:p>
            <a:endParaRPr lang="en-US" dirty="0"/>
          </a:p>
        </p:txBody>
      </p:sp>
    </p:spTree>
    <p:extLst>
      <p:ext uri="{BB962C8B-B14F-4D97-AF65-F5344CB8AC3E}">
        <p14:creationId xmlns:p14="http://schemas.microsoft.com/office/powerpoint/2010/main" val="924272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47436-1450-631E-75DB-779075EDA1A0}"/>
              </a:ext>
            </a:extLst>
          </p:cNvPr>
          <p:cNvSpPr>
            <a:spLocks noGrp="1"/>
          </p:cNvSpPr>
          <p:nvPr>
            <p:ph type="title"/>
          </p:nvPr>
        </p:nvSpPr>
        <p:spPr>
          <a:xfrm>
            <a:off x="913774" y="372667"/>
            <a:ext cx="10364451" cy="1596177"/>
          </a:xfrm>
        </p:spPr>
        <p:txBody>
          <a:bodyPr/>
          <a:lstStyle/>
          <a:p>
            <a:r>
              <a:rPr lang="en-US" b="1" dirty="0">
                <a:solidFill>
                  <a:srgbClr val="C00000"/>
                </a:solidFill>
              </a:rPr>
              <a:t>Objectives</a:t>
            </a:r>
          </a:p>
        </p:txBody>
      </p:sp>
      <p:sp>
        <p:nvSpPr>
          <p:cNvPr id="3" name="TextBox 2">
            <a:extLst>
              <a:ext uri="{FF2B5EF4-FFF2-40B4-BE49-F238E27FC236}">
                <a16:creationId xmlns:a16="http://schemas.microsoft.com/office/drawing/2014/main" id="{E3783706-F328-07BC-EB0E-7C9FA3A206B2}"/>
              </a:ext>
            </a:extLst>
          </p:cNvPr>
          <p:cNvSpPr txBox="1"/>
          <p:nvPr/>
        </p:nvSpPr>
        <p:spPr>
          <a:xfrm>
            <a:off x="913774" y="1880709"/>
            <a:ext cx="10364451" cy="4524315"/>
          </a:xfrm>
          <a:prstGeom prst="rect">
            <a:avLst/>
          </a:prstGeom>
          <a:noFill/>
        </p:spPr>
        <p:txBody>
          <a:bodyPr wrap="square" rtlCol="0">
            <a:spAutoFit/>
          </a:bodyPr>
          <a:lstStyle/>
          <a:p>
            <a:r>
              <a:rPr lang="en-IN" b="1" dirty="0"/>
              <a:t>1. Loading the Data:</a:t>
            </a:r>
            <a:endParaRPr lang="en-IN" dirty="0"/>
          </a:p>
          <a:p>
            <a:pPr marL="742950" lvl="1" indent="-285750">
              <a:buFont typeface="Wingdings" pitchFamily="2" charset="2"/>
              <a:buChar char="Ø"/>
            </a:pPr>
            <a:r>
              <a:rPr lang="en-IN" dirty="0"/>
              <a:t>Load the real estate pricing dataset into a Pandas </a:t>
            </a:r>
            <a:r>
              <a:rPr lang="en-IN" dirty="0" err="1"/>
              <a:t>DataFrame</a:t>
            </a:r>
            <a:r>
              <a:rPr lang="en-IN" dirty="0"/>
              <a:t>.</a:t>
            </a:r>
          </a:p>
          <a:p>
            <a:pPr marL="742950" lvl="1" indent="-285750">
              <a:buFont typeface="Wingdings" pitchFamily="2" charset="2"/>
              <a:buChar char="Ø"/>
            </a:pPr>
            <a:r>
              <a:rPr lang="en-IN" dirty="0"/>
              <a:t>Load the dataset provided in a CSV or Excel format into a Pandas.</a:t>
            </a:r>
          </a:p>
          <a:p>
            <a:pPr marL="742950" lvl="1" indent="-285750">
              <a:buFont typeface="Wingdings" pitchFamily="2" charset="2"/>
              <a:buChar char="Ø"/>
            </a:pPr>
            <a:r>
              <a:rPr lang="en-IN" dirty="0" err="1"/>
              <a:t>DataFrame</a:t>
            </a:r>
            <a:r>
              <a:rPr lang="en-IN" dirty="0"/>
              <a:t> to facilitate easy manipulation and analysis.</a:t>
            </a:r>
          </a:p>
          <a:p>
            <a:r>
              <a:rPr lang="en-IN" b="1" dirty="0"/>
              <a:t>2. Cleaning the Data:</a:t>
            </a:r>
            <a:endParaRPr lang="en-IN" dirty="0"/>
          </a:p>
          <a:p>
            <a:pPr marL="742950" lvl="1" indent="-285750">
              <a:buFont typeface="Wingdings" pitchFamily="2" charset="2"/>
              <a:buChar char="Ø"/>
            </a:pPr>
            <a:r>
              <a:rPr lang="en-IN" dirty="0"/>
              <a:t>Clean the dataset by handling missing values, removing duplicates, and addressing any anomalies.</a:t>
            </a:r>
          </a:p>
          <a:p>
            <a:pPr marL="742950" lvl="1" indent="-285750">
              <a:buFont typeface="Wingdings" pitchFamily="2" charset="2"/>
              <a:buChar char="Ø"/>
            </a:pPr>
            <a:r>
              <a:rPr lang="en-IN" dirty="0"/>
              <a:t>Ensure data quality by eliminating missing values, removing duplicate entries, and addressing any anomalies or inconsistencies in the dataset.</a:t>
            </a:r>
          </a:p>
          <a:p>
            <a:r>
              <a:rPr lang="en-IN" b="1" dirty="0"/>
              <a:t>3. Univariate Analysis:</a:t>
            </a:r>
            <a:endParaRPr lang="en-IN" dirty="0"/>
          </a:p>
          <a:p>
            <a:pPr marL="742950" lvl="1" indent="-285750">
              <a:buFont typeface="Wingdings" pitchFamily="2" charset="2"/>
              <a:buChar char="Ø"/>
            </a:pPr>
            <a:r>
              <a:rPr lang="en-IN" dirty="0"/>
              <a:t>Explore individual variables to understand their distributions and characteristics.</a:t>
            </a:r>
          </a:p>
          <a:p>
            <a:pPr marL="742950" lvl="1" indent="-285750">
              <a:buFont typeface="Wingdings" pitchFamily="2" charset="2"/>
              <a:buChar char="Ø"/>
            </a:pPr>
            <a:r>
              <a:rPr lang="en-IN" dirty="0"/>
              <a:t>Conduct a univariate analysis to understand the distribution of key variables like house prices.</a:t>
            </a:r>
          </a:p>
          <a:p>
            <a:pPr marL="742950" lvl="1" indent="-285750">
              <a:buFont typeface="Wingdings" pitchFamily="2" charset="2"/>
              <a:buChar char="Ø"/>
            </a:pPr>
            <a:r>
              <a:rPr lang="en-IN" dirty="0"/>
              <a:t>Utilize histograms, kernel density plots, or other visualizations to gain insights into the data.</a:t>
            </a:r>
          </a:p>
          <a:p>
            <a:r>
              <a:rPr lang="en-IN" b="1" dirty="0"/>
              <a:t>4. Multivariate Analysis:</a:t>
            </a:r>
            <a:endParaRPr lang="en-IN" dirty="0"/>
          </a:p>
          <a:p>
            <a:pPr marL="742950" lvl="1" indent="-285750">
              <a:buFont typeface="Wingdings" pitchFamily="2" charset="2"/>
              <a:buChar char="Ø"/>
            </a:pPr>
            <a:r>
              <a:rPr lang="en-IN" dirty="0"/>
              <a:t>Investigate relationships between multiple variables, especially those impacting house prices.</a:t>
            </a:r>
          </a:p>
          <a:p>
            <a:pPr marL="742950" lvl="1" indent="-285750">
              <a:buFont typeface="Wingdings" pitchFamily="2" charset="2"/>
              <a:buChar char="Ø"/>
            </a:pPr>
            <a:r>
              <a:rPr lang="en-IN" dirty="0"/>
              <a:t>Perform multivariate analysis to understand the correlations and dependencies between various features. Utilize techniques like correlation matrices or scatterplot matrices for a comprehensive view.</a:t>
            </a:r>
          </a:p>
        </p:txBody>
      </p:sp>
    </p:spTree>
    <p:extLst>
      <p:ext uri="{BB962C8B-B14F-4D97-AF65-F5344CB8AC3E}">
        <p14:creationId xmlns:p14="http://schemas.microsoft.com/office/powerpoint/2010/main" val="1793717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35" name="Picture 34">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
        <p:nvSpPr>
          <p:cNvPr id="6" name="TextBox 5">
            <a:extLst>
              <a:ext uri="{FF2B5EF4-FFF2-40B4-BE49-F238E27FC236}">
                <a16:creationId xmlns:a16="http://schemas.microsoft.com/office/drawing/2014/main" id="{5F4A52A4-22CF-1057-65E1-5E21EC2BDADF}"/>
              </a:ext>
            </a:extLst>
          </p:cNvPr>
          <p:cNvSpPr txBox="1"/>
          <p:nvPr/>
        </p:nvSpPr>
        <p:spPr>
          <a:xfrm>
            <a:off x="518159" y="1738074"/>
            <a:ext cx="3023616" cy="4616648"/>
          </a:xfrm>
          <a:prstGeom prst="rect">
            <a:avLst/>
          </a:prstGeom>
          <a:noFill/>
        </p:spPr>
        <p:txBody>
          <a:bodyPr wrap="square" rtlCol="0">
            <a:spAutoFit/>
          </a:bodyPr>
          <a:lstStyle/>
          <a:p>
            <a:r>
              <a:rPr lang="en-US" sz="1400" b="1" dirty="0"/>
              <a:t>1.	</a:t>
            </a:r>
            <a:r>
              <a:rPr lang="en-US" sz="1400" b="1" dirty="0" err="1"/>
              <a:t>SalePrice</a:t>
            </a:r>
            <a:r>
              <a:rPr lang="en-US" sz="1400" dirty="0"/>
              <a:t> </a:t>
            </a:r>
          </a:p>
          <a:p>
            <a:endParaRPr lang="en-US" sz="1400" dirty="0"/>
          </a:p>
          <a:p>
            <a:pPr marL="285750" indent="-285750">
              <a:buFont typeface="Arial" panose="020B0604020202020204" pitchFamily="34" charset="0"/>
              <a:buChar char="•"/>
            </a:pPr>
            <a:r>
              <a:rPr lang="en-US" sz="1400" dirty="0"/>
              <a:t>Observed Pattern: Right-skewed distribution</a:t>
            </a:r>
          </a:p>
          <a:p>
            <a:pPr marL="285750" indent="-285750">
              <a:buFont typeface="Arial" panose="020B0604020202020204" pitchFamily="34" charset="0"/>
              <a:buChar char="•"/>
            </a:pPr>
            <a:r>
              <a:rPr lang="en-US" sz="1400" dirty="0"/>
              <a:t>Unusual Observations: High-end luxury outliers</a:t>
            </a:r>
          </a:p>
          <a:p>
            <a:pPr marL="285750" indent="-285750">
              <a:buFont typeface="Arial" panose="020B0604020202020204" pitchFamily="34" charset="0"/>
              <a:buChar char="•"/>
            </a:pPr>
            <a:r>
              <a:rPr lang="en-US" sz="1400" dirty="0"/>
              <a:t>Insight: Majority of homes fall in mid-price range with few premium properties</a:t>
            </a:r>
          </a:p>
          <a:p>
            <a:endParaRPr lang="en-US" sz="1400" dirty="0"/>
          </a:p>
          <a:p>
            <a:r>
              <a:rPr lang="en-US" sz="1400" b="1" dirty="0"/>
              <a:t>2.	</a:t>
            </a:r>
            <a:r>
              <a:rPr lang="en-US" sz="1400" b="1" dirty="0" err="1"/>
              <a:t>OverallQual</a:t>
            </a:r>
            <a:endParaRPr lang="en-US" sz="1400" b="1" dirty="0"/>
          </a:p>
          <a:p>
            <a:endParaRPr lang="en-US" sz="1400" b="1" dirty="0"/>
          </a:p>
          <a:p>
            <a:pPr marL="285750" indent="-285750">
              <a:buFont typeface="Arial" panose="020B0604020202020204" pitchFamily="34" charset="0"/>
              <a:buChar char="•"/>
            </a:pPr>
            <a:r>
              <a:rPr lang="en-US" sz="1400" dirty="0"/>
              <a:t>Observed Pattern: Peak around average to good quality ratings</a:t>
            </a:r>
          </a:p>
          <a:p>
            <a:pPr marL="285750" indent="-285750">
              <a:buFont typeface="Arial" panose="020B0604020202020204" pitchFamily="34" charset="0"/>
              <a:buChar char="•"/>
            </a:pPr>
            <a:r>
              <a:rPr lang="en-US" sz="1400" dirty="0"/>
              <a:t>Unusual Observations: Very few extremely low or high-quality homes</a:t>
            </a:r>
          </a:p>
          <a:p>
            <a:pPr marL="285750" indent="-285750">
              <a:buFont typeface="Arial" panose="020B0604020202020204" pitchFamily="34" charset="0"/>
              <a:buChar char="•"/>
            </a:pPr>
            <a:r>
              <a:rPr lang="en-US" sz="1400" dirty="0"/>
              <a:t>Insight: Most houses are reasonably well constructed</a:t>
            </a:r>
          </a:p>
          <a:p>
            <a:br>
              <a:rPr lang="en-US" sz="1400" dirty="0"/>
            </a:br>
            <a:endParaRPr lang="en-US" sz="1400" dirty="0"/>
          </a:p>
        </p:txBody>
      </p:sp>
      <p:sp>
        <p:nvSpPr>
          <p:cNvPr id="7" name="TextBox 6">
            <a:extLst>
              <a:ext uri="{FF2B5EF4-FFF2-40B4-BE49-F238E27FC236}">
                <a16:creationId xmlns:a16="http://schemas.microsoft.com/office/drawing/2014/main" id="{3AE3441A-62C3-2E94-D614-23A25FF988F0}"/>
              </a:ext>
            </a:extLst>
          </p:cNvPr>
          <p:cNvSpPr txBox="1"/>
          <p:nvPr/>
        </p:nvSpPr>
        <p:spPr>
          <a:xfrm>
            <a:off x="914400" y="757237"/>
            <a:ext cx="1947134" cy="646331"/>
          </a:xfrm>
          <a:prstGeom prst="rect">
            <a:avLst/>
          </a:prstGeom>
          <a:noFill/>
        </p:spPr>
        <p:txBody>
          <a:bodyPr wrap="square" rtlCol="0">
            <a:spAutoFit/>
          </a:bodyPr>
          <a:lstStyle/>
          <a:p>
            <a:pPr algn="ctr"/>
            <a:r>
              <a:rPr lang="en-US" b="1" u="sng" dirty="0">
                <a:solidFill>
                  <a:srgbClr val="C00000"/>
                </a:solidFill>
              </a:rPr>
              <a:t>Univariate Analysis</a:t>
            </a:r>
          </a:p>
        </p:txBody>
      </p:sp>
      <p:pic>
        <p:nvPicPr>
          <p:cNvPr id="22" name="Content Placeholder 21" descr="A graph of a graph&#10;&#10;AI-generated content may be incorrect.">
            <a:extLst>
              <a:ext uri="{FF2B5EF4-FFF2-40B4-BE49-F238E27FC236}">
                <a16:creationId xmlns:a16="http://schemas.microsoft.com/office/drawing/2014/main" id="{61B3984A-C790-A578-B35D-976767813397}"/>
              </a:ext>
            </a:extLst>
          </p:cNvPr>
          <p:cNvPicPr>
            <a:picLocks noGrp="1" noChangeAspect="1"/>
          </p:cNvPicPr>
          <p:nvPr>
            <p:ph idx="1"/>
          </p:nvPr>
        </p:nvPicPr>
        <p:blipFill>
          <a:blip r:embed="rId4"/>
          <a:stretch>
            <a:fillRect/>
          </a:stretch>
        </p:blipFill>
        <p:spPr>
          <a:xfrm>
            <a:off x="4505833" y="882854"/>
            <a:ext cx="2572663" cy="2032944"/>
          </a:xfrm>
        </p:spPr>
      </p:pic>
      <p:pic>
        <p:nvPicPr>
          <p:cNvPr id="24" name="Picture 23" descr="A graph with green lines and numbers&#10;&#10;AI-generated content may be incorrect.">
            <a:extLst>
              <a:ext uri="{FF2B5EF4-FFF2-40B4-BE49-F238E27FC236}">
                <a16:creationId xmlns:a16="http://schemas.microsoft.com/office/drawing/2014/main" id="{0F518B19-EE3D-9B2D-7D5E-AFE8C26E0531}"/>
              </a:ext>
            </a:extLst>
          </p:cNvPr>
          <p:cNvPicPr>
            <a:picLocks noChangeAspect="1"/>
          </p:cNvPicPr>
          <p:nvPr/>
        </p:nvPicPr>
        <p:blipFill>
          <a:blip r:embed="rId5"/>
          <a:stretch>
            <a:fillRect/>
          </a:stretch>
        </p:blipFill>
        <p:spPr>
          <a:xfrm>
            <a:off x="4288160" y="245175"/>
            <a:ext cx="3837807" cy="2985799"/>
          </a:xfrm>
          <a:prstGeom prst="rect">
            <a:avLst/>
          </a:prstGeom>
        </p:spPr>
      </p:pic>
      <p:pic>
        <p:nvPicPr>
          <p:cNvPr id="26" name="Picture 25" descr="A graph of a graph&#10;&#10;AI-generated content may be incorrect.">
            <a:extLst>
              <a:ext uri="{FF2B5EF4-FFF2-40B4-BE49-F238E27FC236}">
                <a16:creationId xmlns:a16="http://schemas.microsoft.com/office/drawing/2014/main" id="{50324392-6FF5-BB1A-BE53-5EEB46E32A00}"/>
              </a:ext>
            </a:extLst>
          </p:cNvPr>
          <p:cNvPicPr>
            <a:picLocks noChangeAspect="1"/>
          </p:cNvPicPr>
          <p:nvPr/>
        </p:nvPicPr>
        <p:blipFill>
          <a:blip r:embed="rId6"/>
          <a:stretch>
            <a:fillRect/>
          </a:stretch>
        </p:blipFill>
        <p:spPr>
          <a:xfrm>
            <a:off x="4394059" y="3305059"/>
            <a:ext cx="3858102" cy="3224271"/>
          </a:xfrm>
          <a:prstGeom prst="rect">
            <a:avLst/>
          </a:prstGeom>
        </p:spPr>
      </p:pic>
      <p:pic>
        <p:nvPicPr>
          <p:cNvPr id="28" name="Picture 27" descr="A graph with a green rectangular bar&#10;&#10;AI-generated content may be incorrect.">
            <a:extLst>
              <a:ext uri="{FF2B5EF4-FFF2-40B4-BE49-F238E27FC236}">
                <a16:creationId xmlns:a16="http://schemas.microsoft.com/office/drawing/2014/main" id="{992B2E5F-2A70-5485-4F77-19FE53E9E35E}"/>
              </a:ext>
            </a:extLst>
          </p:cNvPr>
          <p:cNvPicPr>
            <a:picLocks noChangeAspect="1"/>
          </p:cNvPicPr>
          <p:nvPr/>
        </p:nvPicPr>
        <p:blipFill>
          <a:blip r:embed="rId7"/>
          <a:stretch>
            <a:fillRect/>
          </a:stretch>
        </p:blipFill>
        <p:spPr>
          <a:xfrm>
            <a:off x="8132067" y="257954"/>
            <a:ext cx="3866440" cy="2960243"/>
          </a:xfrm>
          <a:prstGeom prst="rect">
            <a:avLst/>
          </a:prstGeom>
        </p:spPr>
      </p:pic>
      <p:pic>
        <p:nvPicPr>
          <p:cNvPr id="38" name="Picture 37" descr="A graph with red lines and numbers&#10;&#10;AI-generated content may be incorrect.">
            <a:extLst>
              <a:ext uri="{FF2B5EF4-FFF2-40B4-BE49-F238E27FC236}">
                <a16:creationId xmlns:a16="http://schemas.microsoft.com/office/drawing/2014/main" id="{DB15A64E-171E-68DC-43D5-F6A57C47339D}"/>
              </a:ext>
            </a:extLst>
          </p:cNvPr>
          <p:cNvPicPr>
            <a:picLocks noChangeAspect="1"/>
          </p:cNvPicPr>
          <p:nvPr/>
        </p:nvPicPr>
        <p:blipFill>
          <a:blip r:embed="rId8"/>
          <a:stretch>
            <a:fillRect/>
          </a:stretch>
        </p:blipFill>
        <p:spPr>
          <a:xfrm>
            <a:off x="8132067" y="3317836"/>
            <a:ext cx="3957690" cy="3224272"/>
          </a:xfrm>
          <a:prstGeom prst="rect">
            <a:avLst/>
          </a:prstGeom>
        </p:spPr>
      </p:pic>
    </p:spTree>
    <p:extLst>
      <p:ext uri="{BB962C8B-B14F-4D97-AF65-F5344CB8AC3E}">
        <p14:creationId xmlns:p14="http://schemas.microsoft.com/office/powerpoint/2010/main" val="1917112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535441A4-B0F5-B578-F752-3990543C9822}"/>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CFECF593-72E3-A087-0E74-BD0847541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482CFA68-05C3-2153-EED7-BAFABF051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0286E72-3CFD-0894-060A-F59049B956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35" name="Picture 34">
            <a:extLst>
              <a:ext uri="{FF2B5EF4-FFF2-40B4-BE49-F238E27FC236}">
                <a16:creationId xmlns:a16="http://schemas.microsoft.com/office/drawing/2014/main" id="{D2756FC6-F7C4-EC62-7208-0BAFA06DAB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pic>
        <p:nvPicPr>
          <p:cNvPr id="5" name="Content Placeholder 4">
            <a:extLst>
              <a:ext uri="{FF2B5EF4-FFF2-40B4-BE49-F238E27FC236}">
                <a16:creationId xmlns:a16="http://schemas.microsoft.com/office/drawing/2014/main" id="{86399AF0-7FBA-7397-E0A1-672CF4D22F48}"/>
              </a:ext>
            </a:extLst>
          </p:cNvPr>
          <p:cNvPicPr>
            <a:picLocks noGrp="1" noChangeAspect="1"/>
          </p:cNvPicPr>
          <p:nvPr>
            <p:ph idx="1"/>
          </p:nvPr>
        </p:nvPicPr>
        <p:blipFill>
          <a:blip r:embed="rId4"/>
          <a:stretch>
            <a:fillRect/>
          </a:stretch>
        </p:blipFill>
        <p:spPr>
          <a:xfrm>
            <a:off x="4242834" y="314453"/>
            <a:ext cx="4152730" cy="3114548"/>
          </a:xfrm>
        </p:spPr>
      </p:pic>
      <p:pic>
        <p:nvPicPr>
          <p:cNvPr id="12" name="Picture 11">
            <a:extLst>
              <a:ext uri="{FF2B5EF4-FFF2-40B4-BE49-F238E27FC236}">
                <a16:creationId xmlns:a16="http://schemas.microsoft.com/office/drawing/2014/main" id="{C8F29FA2-D8E7-0EB0-FA20-F142B407CF24}"/>
              </a:ext>
            </a:extLst>
          </p:cNvPr>
          <p:cNvPicPr>
            <a:picLocks noChangeAspect="1"/>
          </p:cNvPicPr>
          <p:nvPr/>
        </p:nvPicPr>
        <p:blipFill>
          <a:blip r:embed="rId5"/>
          <a:stretch>
            <a:fillRect/>
          </a:stretch>
        </p:blipFill>
        <p:spPr>
          <a:xfrm>
            <a:off x="4416452" y="3363353"/>
            <a:ext cx="3806670" cy="3114548"/>
          </a:xfrm>
          <a:prstGeom prst="rect">
            <a:avLst/>
          </a:prstGeom>
        </p:spPr>
      </p:pic>
      <p:sp>
        <p:nvSpPr>
          <p:cNvPr id="13" name="TextBox 12">
            <a:extLst>
              <a:ext uri="{FF2B5EF4-FFF2-40B4-BE49-F238E27FC236}">
                <a16:creationId xmlns:a16="http://schemas.microsoft.com/office/drawing/2014/main" id="{E54231A1-929D-BB9E-4B19-40D78FBBC2B2}"/>
              </a:ext>
            </a:extLst>
          </p:cNvPr>
          <p:cNvSpPr txBox="1"/>
          <p:nvPr/>
        </p:nvSpPr>
        <p:spPr>
          <a:xfrm>
            <a:off x="561861" y="1514475"/>
            <a:ext cx="2776250" cy="4616648"/>
          </a:xfrm>
          <a:prstGeom prst="rect">
            <a:avLst/>
          </a:prstGeom>
          <a:noFill/>
        </p:spPr>
        <p:txBody>
          <a:bodyPr wrap="square" rtlCol="0">
            <a:spAutoFit/>
          </a:bodyPr>
          <a:lstStyle/>
          <a:p>
            <a:r>
              <a:rPr lang="en-US" sz="1400" b="1" dirty="0"/>
              <a:t>3.	</a:t>
            </a:r>
            <a:r>
              <a:rPr lang="en-US" sz="1400" b="1" dirty="0" err="1"/>
              <a:t>GrLivArea</a:t>
            </a:r>
            <a:endParaRPr lang="en-US" sz="1400" b="1" dirty="0"/>
          </a:p>
          <a:p>
            <a:endParaRPr lang="en-US" sz="1400" b="1" dirty="0"/>
          </a:p>
          <a:p>
            <a:pPr marL="285750" indent="-285750">
              <a:buFont typeface="Arial" panose="020B0604020202020204" pitchFamily="34" charset="0"/>
              <a:buChar char="•"/>
            </a:pPr>
            <a:r>
              <a:rPr lang="en-US" sz="1400" dirty="0"/>
              <a:t>Observed Pattern: Peak around average to good quality ratings</a:t>
            </a:r>
          </a:p>
          <a:p>
            <a:pPr marL="285750" indent="-285750">
              <a:buFont typeface="Arial" panose="020B0604020202020204" pitchFamily="34" charset="0"/>
              <a:buChar char="•"/>
            </a:pPr>
            <a:r>
              <a:rPr lang="en-US" sz="1400" dirty="0"/>
              <a:t>Unusual Observations: Very few extremely low or high-quality homes</a:t>
            </a:r>
          </a:p>
          <a:p>
            <a:pPr marL="285750" indent="-285750">
              <a:buFont typeface="Arial" panose="020B0604020202020204" pitchFamily="34" charset="0"/>
              <a:buChar char="•"/>
            </a:pPr>
            <a:r>
              <a:rPr lang="en-US" sz="1400" dirty="0"/>
              <a:t>Insight: Most houses are reasonably well constructed</a:t>
            </a:r>
          </a:p>
          <a:p>
            <a:endParaRPr lang="en-US" sz="1400" dirty="0"/>
          </a:p>
          <a:p>
            <a:r>
              <a:rPr lang="en-US" sz="1400" b="1" dirty="0"/>
              <a:t>4.	Neighborhood</a:t>
            </a:r>
          </a:p>
          <a:p>
            <a:pPr marL="342900" indent="-342900">
              <a:buAutoNum type="arabicPeriod" startAt="4"/>
            </a:pPr>
            <a:endParaRPr lang="en-US" sz="1400" b="1" dirty="0"/>
          </a:p>
          <a:p>
            <a:pPr marL="285750" indent="-285750">
              <a:buFont typeface="Arial" panose="020B0604020202020204" pitchFamily="34" charset="0"/>
              <a:buChar char="•"/>
            </a:pPr>
            <a:r>
              <a:rPr lang="en-US" sz="1400" dirty="0"/>
              <a:t>Observed Pattern: Uneven distribution across neighborhoods</a:t>
            </a:r>
          </a:p>
          <a:p>
            <a:pPr marL="285750" indent="-285750">
              <a:buFont typeface="Arial" panose="020B0604020202020204" pitchFamily="34" charset="0"/>
              <a:buChar char="•"/>
            </a:pPr>
            <a:r>
              <a:rPr lang="en-US" sz="1400" dirty="0"/>
              <a:t>Unusual Observations: Some neighborhoods have very low representation</a:t>
            </a:r>
          </a:p>
          <a:p>
            <a:pPr marL="285750" indent="-285750">
              <a:buFont typeface="Arial" panose="020B0604020202020204" pitchFamily="34" charset="0"/>
              <a:buChar char="•"/>
            </a:pPr>
            <a:r>
              <a:rPr lang="en-US" sz="1400" dirty="0"/>
              <a:t>Insight: Certain locations are more active housing markets than others</a:t>
            </a:r>
          </a:p>
        </p:txBody>
      </p:sp>
      <p:pic>
        <p:nvPicPr>
          <p:cNvPr id="15" name="Picture 14" descr="A graph of a number of neighborhood&#10;&#10;AI-generated content may be incorrect.">
            <a:extLst>
              <a:ext uri="{FF2B5EF4-FFF2-40B4-BE49-F238E27FC236}">
                <a16:creationId xmlns:a16="http://schemas.microsoft.com/office/drawing/2014/main" id="{11BA41A6-E75F-CDC3-7574-514CBF712D80}"/>
              </a:ext>
            </a:extLst>
          </p:cNvPr>
          <p:cNvPicPr>
            <a:picLocks noChangeAspect="1"/>
          </p:cNvPicPr>
          <p:nvPr/>
        </p:nvPicPr>
        <p:blipFill>
          <a:blip r:embed="rId6"/>
          <a:stretch>
            <a:fillRect/>
          </a:stretch>
        </p:blipFill>
        <p:spPr>
          <a:xfrm>
            <a:off x="8119870" y="314453"/>
            <a:ext cx="3973793" cy="3179034"/>
          </a:xfrm>
          <a:prstGeom prst="rect">
            <a:avLst/>
          </a:prstGeom>
        </p:spPr>
      </p:pic>
      <p:pic>
        <p:nvPicPr>
          <p:cNvPr id="21" name="Picture 20" descr="A close up of a number&#10;&#10;AI-generated content may be incorrect.">
            <a:extLst>
              <a:ext uri="{FF2B5EF4-FFF2-40B4-BE49-F238E27FC236}">
                <a16:creationId xmlns:a16="http://schemas.microsoft.com/office/drawing/2014/main" id="{BCFF7235-5221-B5A4-DE1B-76F892A891B2}"/>
              </a:ext>
            </a:extLst>
          </p:cNvPr>
          <p:cNvPicPr>
            <a:picLocks noChangeAspect="1"/>
          </p:cNvPicPr>
          <p:nvPr/>
        </p:nvPicPr>
        <p:blipFill>
          <a:blip r:embed="rId7"/>
          <a:stretch>
            <a:fillRect/>
          </a:stretch>
        </p:blipFill>
        <p:spPr>
          <a:xfrm>
            <a:off x="8395564" y="3537401"/>
            <a:ext cx="1574800" cy="2832100"/>
          </a:xfrm>
          <a:prstGeom prst="rect">
            <a:avLst/>
          </a:prstGeom>
        </p:spPr>
      </p:pic>
      <p:pic>
        <p:nvPicPr>
          <p:cNvPr id="23" name="Picture 22" descr="A close up of a list of words&#10;&#10;AI-generated content may be incorrect.">
            <a:extLst>
              <a:ext uri="{FF2B5EF4-FFF2-40B4-BE49-F238E27FC236}">
                <a16:creationId xmlns:a16="http://schemas.microsoft.com/office/drawing/2014/main" id="{D9EC5F91-4F77-3490-4395-F20A2CB7B490}"/>
              </a:ext>
            </a:extLst>
          </p:cNvPr>
          <p:cNvPicPr>
            <a:picLocks noChangeAspect="1"/>
          </p:cNvPicPr>
          <p:nvPr/>
        </p:nvPicPr>
        <p:blipFill>
          <a:blip r:embed="rId8"/>
          <a:stretch>
            <a:fillRect/>
          </a:stretch>
        </p:blipFill>
        <p:spPr>
          <a:xfrm>
            <a:off x="10145017" y="3612527"/>
            <a:ext cx="1524000" cy="2616200"/>
          </a:xfrm>
          <a:prstGeom prst="rect">
            <a:avLst/>
          </a:prstGeom>
        </p:spPr>
      </p:pic>
    </p:spTree>
    <p:extLst>
      <p:ext uri="{BB962C8B-B14F-4D97-AF65-F5344CB8AC3E}">
        <p14:creationId xmlns:p14="http://schemas.microsoft.com/office/powerpoint/2010/main" val="1360957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969B7A5F-9AAE-4850-FF6F-98BB79E9DD92}"/>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762F48E2-C647-305B-7EAF-1946FD2E4B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53C4CFBC-6C1F-7852-B861-CBCF715CD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AA25DD7C-5C92-7CB0-B675-03511B4BC5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35" name="Picture 34">
            <a:extLst>
              <a:ext uri="{FF2B5EF4-FFF2-40B4-BE49-F238E27FC236}">
                <a16:creationId xmlns:a16="http://schemas.microsoft.com/office/drawing/2014/main" id="{3D6AC6AE-75DB-7F2E-2FD0-9034368D41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
        <p:nvSpPr>
          <p:cNvPr id="6" name="TextBox 5">
            <a:extLst>
              <a:ext uri="{FF2B5EF4-FFF2-40B4-BE49-F238E27FC236}">
                <a16:creationId xmlns:a16="http://schemas.microsoft.com/office/drawing/2014/main" id="{083B3DFB-25D1-CF08-5EE8-32ADF5777751}"/>
              </a:ext>
            </a:extLst>
          </p:cNvPr>
          <p:cNvSpPr txBox="1"/>
          <p:nvPr/>
        </p:nvSpPr>
        <p:spPr>
          <a:xfrm>
            <a:off x="518160" y="1159417"/>
            <a:ext cx="2875035" cy="3754874"/>
          </a:xfrm>
          <a:prstGeom prst="rect">
            <a:avLst/>
          </a:prstGeom>
          <a:noFill/>
        </p:spPr>
        <p:txBody>
          <a:bodyPr wrap="square" rtlCol="0">
            <a:spAutoFit/>
          </a:bodyPr>
          <a:lstStyle/>
          <a:p>
            <a:r>
              <a:rPr lang="en-US" sz="1400" b="1" dirty="0"/>
              <a:t>5.	</a:t>
            </a:r>
            <a:r>
              <a:rPr lang="en-US" sz="1400" b="1" dirty="0" err="1"/>
              <a:t>YearBuilt</a:t>
            </a:r>
            <a:endParaRPr lang="en-US" sz="1400" b="1" dirty="0"/>
          </a:p>
          <a:p>
            <a:endParaRPr lang="en-US" sz="1400" b="1" dirty="0"/>
          </a:p>
          <a:p>
            <a:pPr marL="285750" indent="-285750">
              <a:buFont typeface="Arial" panose="020B0604020202020204" pitchFamily="34" charset="0"/>
              <a:buChar char="•"/>
            </a:pPr>
            <a:r>
              <a:rPr lang="en-US" sz="1400" dirty="0"/>
              <a:t>Observed Pattern: Increased construction after 1950</a:t>
            </a:r>
          </a:p>
          <a:p>
            <a:pPr marL="285750" indent="-285750">
              <a:buFont typeface="Arial" panose="020B0604020202020204" pitchFamily="34" charset="0"/>
              <a:buChar char="•"/>
            </a:pPr>
            <a:r>
              <a:rPr lang="en-US" sz="1400" dirty="0"/>
              <a:t>Unusual Observations: Very old houses before 1900</a:t>
            </a:r>
          </a:p>
          <a:p>
            <a:pPr marL="285750" indent="-285750">
              <a:buFont typeface="Arial" panose="020B0604020202020204" pitchFamily="34" charset="0"/>
              <a:buChar char="•"/>
            </a:pPr>
            <a:r>
              <a:rPr lang="en-US" sz="1400" dirty="0"/>
              <a:t>Suburban expansion occurred in recent decades</a:t>
            </a:r>
          </a:p>
          <a:p>
            <a:endParaRPr lang="en-US" sz="1400" b="1" dirty="0"/>
          </a:p>
          <a:p>
            <a:r>
              <a:rPr lang="en-US" sz="1400" b="1" dirty="0"/>
              <a:t>6.	</a:t>
            </a:r>
            <a:r>
              <a:rPr lang="en-US" sz="1400" b="1" dirty="0" err="1"/>
              <a:t>YearRemodAdd</a:t>
            </a:r>
            <a:endParaRPr lang="en-US" sz="1400" b="1" dirty="0"/>
          </a:p>
          <a:p>
            <a:endParaRPr lang="en-US" sz="1400" b="1" dirty="0"/>
          </a:p>
          <a:p>
            <a:pPr marL="285750" indent="-285750">
              <a:buFont typeface="Arial" panose="020B0604020202020204" pitchFamily="34" charset="0"/>
              <a:buChar char="•"/>
            </a:pPr>
            <a:r>
              <a:rPr lang="en-US" sz="1400" b="1" dirty="0"/>
              <a:t> </a:t>
            </a:r>
            <a:r>
              <a:rPr lang="en-US" sz="1400" dirty="0"/>
              <a:t>Observed Pattern: Remodeling activity increased in recent years</a:t>
            </a:r>
          </a:p>
          <a:p>
            <a:pPr marL="285750" indent="-285750">
              <a:buFont typeface="Arial" panose="020B0604020202020204" pitchFamily="34" charset="0"/>
              <a:buChar char="•"/>
            </a:pPr>
            <a:r>
              <a:rPr lang="en-US" sz="1400" dirty="0"/>
              <a:t>Unusual Observations: Few properties never remodeled</a:t>
            </a:r>
          </a:p>
          <a:p>
            <a:pPr marL="285750" indent="-285750">
              <a:buFont typeface="Arial" panose="020B0604020202020204" pitchFamily="34" charset="0"/>
              <a:buChar char="•"/>
            </a:pPr>
            <a:r>
              <a:rPr lang="en-US" sz="1400" dirty="0"/>
              <a:t>Insight: Renovations are common to maintain property value</a:t>
            </a:r>
          </a:p>
        </p:txBody>
      </p:sp>
      <p:pic>
        <p:nvPicPr>
          <p:cNvPr id="9" name="Content Placeholder 8" descr="A graph with numbers and lines&#10;&#10;AI-generated content may be incorrect.">
            <a:extLst>
              <a:ext uri="{FF2B5EF4-FFF2-40B4-BE49-F238E27FC236}">
                <a16:creationId xmlns:a16="http://schemas.microsoft.com/office/drawing/2014/main" id="{521B57C6-496A-320D-2CC4-6E1059235702}"/>
              </a:ext>
            </a:extLst>
          </p:cNvPr>
          <p:cNvPicPr>
            <a:picLocks noGrp="1" noChangeAspect="1"/>
          </p:cNvPicPr>
          <p:nvPr>
            <p:ph idx="1"/>
          </p:nvPr>
        </p:nvPicPr>
        <p:blipFill>
          <a:blip r:embed="rId4"/>
          <a:stretch>
            <a:fillRect/>
          </a:stretch>
        </p:blipFill>
        <p:spPr>
          <a:xfrm>
            <a:off x="4184116" y="3104427"/>
            <a:ext cx="3941851" cy="3287274"/>
          </a:xfrm>
        </p:spPr>
      </p:pic>
      <p:pic>
        <p:nvPicPr>
          <p:cNvPr id="11" name="Picture 10" descr="A graph with red lines and numbers&#10;&#10;AI-generated content may be incorrect.">
            <a:extLst>
              <a:ext uri="{FF2B5EF4-FFF2-40B4-BE49-F238E27FC236}">
                <a16:creationId xmlns:a16="http://schemas.microsoft.com/office/drawing/2014/main" id="{69BD6189-AF1C-1E78-61B9-1689EFF3DAF7}"/>
              </a:ext>
            </a:extLst>
          </p:cNvPr>
          <p:cNvPicPr>
            <a:picLocks noChangeAspect="1"/>
          </p:cNvPicPr>
          <p:nvPr/>
        </p:nvPicPr>
        <p:blipFill>
          <a:blip r:embed="rId5"/>
          <a:stretch>
            <a:fillRect/>
          </a:stretch>
        </p:blipFill>
        <p:spPr>
          <a:xfrm>
            <a:off x="8132067" y="3124489"/>
            <a:ext cx="3941851" cy="3284876"/>
          </a:xfrm>
          <a:prstGeom prst="rect">
            <a:avLst/>
          </a:prstGeom>
        </p:spPr>
      </p:pic>
      <p:pic>
        <p:nvPicPr>
          <p:cNvPr id="13" name="Picture 12" descr="A graph showing the difference between the number of years&#10;&#10;AI-generated content may be incorrect.">
            <a:extLst>
              <a:ext uri="{FF2B5EF4-FFF2-40B4-BE49-F238E27FC236}">
                <a16:creationId xmlns:a16="http://schemas.microsoft.com/office/drawing/2014/main" id="{868B8756-DACE-5C43-2125-6E627F1DCD56}"/>
              </a:ext>
            </a:extLst>
          </p:cNvPr>
          <p:cNvPicPr>
            <a:picLocks noChangeAspect="1"/>
          </p:cNvPicPr>
          <p:nvPr/>
        </p:nvPicPr>
        <p:blipFill>
          <a:blip r:embed="rId6"/>
          <a:stretch>
            <a:fillRect/>
          </a:stretch>
        </p:blipFill>
        <p:spPr>
          <a:xfrm>
            <a:off x="4532028" y="171320"/>
            <a:ext cx="3600039" cy="2781849"/>
          </a:xfrm>
          <a:prstGeom prst="rect">
            <a:avLst/>
          </a:prstGeom>
        </p:spPr>
      </p:pic>
      <p:pic>
        <p:nvPicPr>
          <p:cNvPr id="15" name="Picture 14" descr="A graph with green squares&#10;&#10;AI-generated content may be incorrect.">
            <a:extLst>
              <a:ext uri="{FF2B5EF4-FFF2-40B4-BE49-F238E27FC236}">
                <a16:creationId xmlns:a16="http://schemas.microsoft.com/office/drawing/2014/main" id="{D5137621-2B00-416F-D503-63811CFB363A}"/>
              </a:ext>
            </a:extLst>
          </p:cNvPr>
          <p:cNvPicPr>
            <a:picLocks noChangeAspect="1"/>
          </p:cNvPicPr>
          <p:nvPr/>
        </p:nvPicPr>
        <p:blipFill>
          <a:blip r:embed="rId7"/>
          <a:stretch>
            <a:fillRect/>
          </a:stretch>
        </p:blipFill>
        <p:spPr>
          <a:xfrm>
            <a:off x="8224143" y="169845"/>
            <a:ext cx="3600039" cy="2784799"/>
          </a:xfrm>
          <a:prstGeom prst="rect">
            <a:avLst/>
          </a:prstGeom>
        </p:spPr>
      </p:pic>
    </p:spTree>
    <p:extLst>
      <p:ext uri="{BB962C8B-B14F-4D97-AF65-F5344CB8AC3E}">
        <p14:creationId xmlns:p14="http://schemas.microsoft.com/office/powerpoint/2010/main" val="2327893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7468ED68-BD87-BD56-BE62-CA92BF230E78}"/>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EE8E11F4-3E82-5C9B-FC3A-D632C9E16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1CB568C7-8883-DF80-6379-912093B9A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2B16152-91C0-D0A1-71AD-CCD0A69539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35" name="Picture 34">
            <a:extLst>
              <a:ext uri="{FF2B5EF4-FFF2-40B4-BE49-F238E27FC236}">
                <a16:creationId xmlns:a16="http://schemas.microsoft.com/office/drawing/2014/main" id="{B553A9B5-43D9-F0B6-B612-EF7E106DBAB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
        <p:nvSpPr>
          <p:cNvPr id="6" name="TextBox 5">
            <a:extLst>
              <a:ext uri="{FF2B5EF4-FFF2-40B4-BE49-F238E27FC236}">
                <a16:creationId xmlns:a16="http://schemas.microsoft.com/office/drawing/2014/main" id="{3E89150B-849F-0EA6-9A30-A2B5D59BDA13}"/>
              </a:ext>
            </a:extLst>
          </p:cNvPr>
          <p:cNvSpPr txBox="1"/>
          <p:nvPr/>
        </p:nvSpPr>
        <p:spPr>
          <a:xfrm>
            <a:off x="480507" y="1322643"/>
            <a:ext cx="3098922" cy="4401205"/>
          </a:xfrm>
          <a:prstGeom prst="rect">
            <a:avLst/>
          </a:prstGeom>
          <a:noFill/>
        </p:spPr>
        <p:txBody>
          <a:bodyPr wrap="square" rtlCol="0">
            <a:spAutoFit/>
          </a:bodyPr>
          <a:lstStyle/>
          <a:p>
            <a:endParaRPr lang="en-US" sz="1400" dirty="0"/>
          </a:p>
          <a:p>
            <a:r>
              <a:rPr lang="en-US" sz="1400" b="1" dirty="0"/>
              <a:t>7.	</a:t>
            </a:r>
            <a:r>
              <a:rPr lang="en-US" sz="1400" b="1" dirty="0" err="1"/>
              <a:t>GarageCars</a:t>
            </a:r>
            <a:endParaRPr lang="en-US" sz="1400" b="1" dirty="0"/>
          </a:p>
          <a:p>
            <a:r>
              <a:rPr lang="en-US" sz="1400" dirty="0"/>
              <a:t> </a:t>
            </a:r>
          </a:p>
          <a:p>
            <a:pPr marL="285750" indent="-285750">
              <a:buFont typeface="Arial" panose="020B0604020202020204" pitchFamily="34" charset="0"/>
              <a:buChar char="•"/>
            </a:pPr>
            <a:r>
              <a:rPr lang="en-US" sz="1400" dirty="0"/>
              <a:t>Observed Pattern: </a:t>
            </a:r>
            <a:r>
              <a:rPr lang="en-US" sz="1400" dirty="0" err="1"/>
              <a:t>SalePrice</a:t>
            </a:r>
            <a:r>
              <a:rPr lang="en-US" sz="1400" dirty="0"/>
              <a:t> increases strongly with garage capacity</a:t>
            </a:r>
          </a:p>
          <a:p>
            <a:pPr marL="285750" indent="-285750">
              <a:buFont typeface="Arial" panose="020B0604020202020204" pitchFamily="34" charset="0"/>
              <a:buChar char="•"/>
            </a:pPr>
            <a:r>
              <a:rPr lang="en-US" sz="1400" dirty="0"/>
              <a:t>Unusual Observations: Very large garages are rare</a:t>
            </a:r>
          </a:p>
          <a:p>
            <a:pPr marL="285750" indent="-285750">
              <a:buFont typeface="Arial" panose="020B0604020202020204" pitchFamily="34" charset="0"/>
              <a:buChar char="•"/>
            </a:pPr>
            <a:r>
              <a:rPr lang="en-US" sz="1400" dirty="0"/>
              <a:t>Insight: Parking capacity is a major price driver.</a:t>
            </a:r>
          </a:p>
          <a:p>
            <a:endParaRPr lang="en-US" sz="1400" dirty="0"/>
          </a:p>
          <a:p>
            <a:pPr marL="342900" indent="-342900">
              <a:buAutoNum type="arabicPeriod" startAt="8"/>
            </a:pPr>
            <a:r>
              <a:rPr lang="en-US" sz="1400" b="1" dirty="0" err="1"/>
              <a:t>TotalBsmtSF</a:t>
            </a:r>
            <a:endParaRPr lang="en-US" sz="1400" b="1" dirty="0"/>
          </a:p>
          <a:p>
            <a:endParaRPr lang="en-US" sz="1400" b="1" dirty="0"/>
          </a:p>
          <a:p>
            <a:pPr marL="285750" indent="-285750">
              <a:buFont typeface="Arial" panose="020B0604020202020204" pitchFamily="34" charset="0"/>
              <a:buChar char="•"/>
            </a:pPr>
            <a:r>
              <a:rPr lang="en-US" sz="1400" dirty="0"/>
              <a:t>Observed Pattern: Right-skewed distribution</a:t>
            </a:r>
          </a:p>
          <a:p>
            <a:pPr marL="285750" indent="-285750">
              <a:buFont typeface="Arial" panose="020B0604020202020204" pitchFamily="34" charset="0"/>
              <a:buChar char="•"/>
            </a:pPr>
            <a:r>
              <a:rPr lang="en-US" sz="1400" dirty="0"/>
              <a:t>Unusual Observations: Some properties lack basements entirely</a:t>
            </a:r>
          </a:p>
          <a:p>
            <a:pPr marL="285750" indent="-285750">
              <a:buFont typeface="Arial" panose="020B0604020202020204" pitchFamily="34" charset="0"/>
              <a:buChar char="•"/>
            </a:pPr>
            <a:r>
              <a:rPr lang="en-US" sz="1400" dirty="0"/>
              <a:t>Insight: Basement size varies significantly and adds functional space</a:t>
            </a:r>
          </a:p>
        </p:txBody>
      </p:sp>
      <p:pic>
        <p:nvPicPr>
          <p:cNvPr id="9" name="Content Placeholder 8" descr="A graph of a car&#10;&#10;AI-generated content may be incorrect.">
            <a:extLst>
              <a:ext uri="{FF2B5EF4-FFF2-40B4-BE49-F238E27FC236}">
                <a16:creationId xmlns:a16="http://schemas.microsoft.com/office/drawing/2014/main" id="{D48C74ED-91DF-281F-8454-03CF5E9C089A}"/>
              </a:ext>
            </a:extLst>
          </p:cNvPr>
          <p:cNvPicPr>
            <a:picLocks noGrp="1" noChangeAspect="1"/>
          </p:cNvPicPr>
          <p:nvPr>
            <p:ph idx="1"/>
          </p:nvPr>
        </p:nvPicPr>
        <p:blipFill>
          <a:blip r:embed="rId4"/>
          <a:stretch>
            <a:fillRect/>
          </a:stretch>
        </p:blipFill>
        <p:spPr>
          <a:xfrm>
            <a:off x="4152011" y="3256332"/>
            <a:ext cx="4005409" cy="3302833"/>
          </a:xfrm>
        </p:spPr>
      </p:pic>
      <p:pic>
        <p:nvPicPr>
          <p:cNvPr id="11" name="Picture 10" descr="A graph of a number and number&#10;&#10;AI-generated content may be incorrect.">
            <a:extLst>
              <a:ext uri="{FF2B5EF4-FFF2-40B4-BE49-F238E27FC236}">
                <a16:creationId xmlns:a16="http://schemas.microsoft.com/office/drawing/2014/main" id="{E1268149-97AF-E611-C417-2F35728EB6FE}"/>
              </a:ext>
            </a:extLst>
          </p:cNvPr>
          <p:cNvPicPr>
            <a:picLocks noChangeAspect="1"/>
          </p:cNvPicPr>
          <p:nvPr/>
        </p:nvPicPr>
        <p:blipFill>
          <a:blip r:embed="rId5"/>
          <a:stretch>
            <a:fillRect/>
          </a:stretch>
        </p:blipFill>
        <p:spPr>
          <a:xfrm>
            <a:off x="8119870" y="3256332"/>
            <a:ext cx="4002152" cy="3284375"/>
          </a:xfrm>
          <a:prstGeom prst="rect">
            <a:avLst/>
          </a:prstGeom>
        </p:spPr>
      </p:pic>
      <p:pic>
        <p:nvPicPr>
          <p:cNvPr id="13" name="Picture 12" descr="A graph with a green bar&#10;&#10;AI-generated content may be incorrect.">
            <a:extLst>
              <a:ext uri="{FF2B5EF4-FFF2-40B4-BE49-F238E27FC236}">
                <a16:creationId xmlns:a16="http://schemas.microsoft.com/office/drawing/2014/main" id="{3A2990FB-BEF4-FD02-DEA8-FF3EDCF6CF54}"/>
              </a:ext>
            </a:extLst>
          </p:cNvPr>
          <p:cNvPicPr>
            <a:picLocks noChangeAspect="1"/>
          </p:cNvPicPr>
          <p:nvPr/>
        </p:nvPicPr>
        <p:blipFill>
          <a:blip r:embed="rId6"/>
          <a:stretch>
            <a:fillRect/>
          </a:stretch>
        </p:blipFill>
        <p:spPr>
          <a:xfrm>
            <a:off x="8157420" y="317293"/>
            <a:ext cx="3768975" cy="2981879"/>
          </a:xfrm>
          <a:prstGeom prst="rect">
            <a:avLst/>
          </a:prstGeom>
        </p:spPr>
      </p:pic>
      <p:pic>
        <p:nvPicPr>
          <p:cNvPr id="15" name="Picture 14" descr="A graph of a car&#10;&#10;AI-generated content may be incorrect.">
            <a:extLst>
              <a:ext uri="{FF2B5EF4-FFF2-40B4-BE49-F238E27FC236}">
                <a16:creationId xmlns:a16="http://schemas.microsoft.com/office/drawing/2014/main" id="{B17C05D3-8096-F461-996B-301157C200A1}"/>
              </a:ext>
            </a:extLst>
          </p:cNvPr>
          <p:cNvPicPr>
            <a:picLocks noChangeAspect="1"/>
          </p:cNvPicPr>
          <p:nvPr/>
        </p:nvPicPr>
        <p:blipFill>
          <a:blip r:embed="rId7"/>
          <a:stretch>
            <a:fillRect/>
          </a:stretch>
        </p:blipFill>
        <p:spPr>
          <a:xfrm>
            <a:off x="4350895" y="295871"/>
            <a:ext cx="3768975" cy="2939039"/>
          </a:xfrm>
          <a:prstGeom prst="rect">
            <a:avLst/>
          </a:prstGeom>
        </p:spPr>
      </p:pic>
    </p:spTree>
    <p:extLst>
      <p:ext uri="{BB962C8B-B14F-4D97-AF65-F5344CB8AC3E}">
        <p14:creationId xmlns:p14="http://schemas.microsoft.com/office/powerpoint/2010/main" val="3446198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1D65BFB8-C085-00D8-3B2D-88F6F0C04B4D}"/>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7701D447-0D40-FAF3-8855-72C8BCA6E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E7670C3D-555E-97C9-8B3F-ADF621A2F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47E9CED5-2A21-9E3B-6D39-A3AA0256BF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35" name="Picture 34">
            <a:extLst>
              <a:ext uri="{FF2B5EF4-FFF2-40B4-BE49-F238E27FC236}">
                <a16:creationId xmlns:a16="http://schemas.microsoft.com/office/drawing/2014/main" id="{3D60AC15-F9E6-63E8-46CB-B531F9F305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
        <p:nvSpPr>
          <p:cNvPr id="6" name="TextBox 5">
            <a:extLst>
              <a:ext uri="{FF2B5EF4-FFF2-40B4-BE49-F238E27FC236}">
                <a16:creationId xmlns:a16="http://schemas.microsoft.com/office/drawing/2014/main" id="{36FB544A-DD23-FED8-B7BB-7B92D0CDA97C}"/>
              </a:ext>
            </a:extLst>
          </p:cNvPr>
          <p:cNvSpPr txBox="1"/>
          <p:nvPr/>
        </p:nvSpPr>
        <p:spPr>
          <a:xfrm>
            <a:off x="507101" y="1729394"/>
            <a:ext cx="3098922" cy="3970318"/>
          </a:xfrm>
          <a:prstGeom prst="rect">
            <a:avLst/>
          </a:prstGeom>
          <a:noFill/>
        </p:spPr>
        <p:txBody>
          <a:bodyPr wrap="square" rtlCol="0">
            <a:spAutoFit/>
          </a:bodyPr>
          <a:lstStyle/>
          <a:p>
            <a:r>
              <a:rPr lang="en-US" sz="1400" b="1" dirty="0"/>
              <a:t>1.	</a:t>
            </a:r>
            <a:r>
              <a:rPr lang="en-US" sz="1400" b="1" dirty="0" err="1"/>
              <a:t>OverallQual</a:t>
            </a:r>
            <a:r>
              <a:rPr lang="en-US" sz="1400" b="1" dirty="0"/>
              <a:t> vs </a:t>
            </a:r>
            <a:r>
              <a:rPr lang="en-US" sz="1400" b="1" dirty="0" err="1"/>
              <a:t>SalePrice</a:t>
            </a:r>
            <a:endParaRPr lang="en-US" sz="1400" b="1" dirty="0"/>
          </a:p>
          <a:p>
            <a:pPr marL="342900" indent="-342900">
              <a:buAutoNum type="arabicPeriod"/>
            </a:pPr>
            <a:endParaRPr lang="en-US" sz="1400" b="1" dirty="0"/>
          </a:p>
          <a:p>
            <a:pPr marL="285750" indent="-285750">
              <a:buFont typeface="Arial" panose="020B0604020202020204" pitchFamily="34" charset="0"/>
              <a:buChar char="•"/>
            </a:pPr>
            <a:r>
              <a:rPr lang="en-US" sz="1400" dirty="0"/>
              <a:t>Relationship: Strongest positive</a:t>
            </a:r>
          </a:p>
          <a:p>
            <a:pPr marL="285750" indent="-285750">
              <a:buFont typeface="Arial" panose="020B0604020202020204" pitchFamily="34" charset="0"/>
              <a:buChar char="•"/>
            </a:pPr>
            <a:r>
              <a:rPr lang="en-US" sz="1400" dirty="0"/>
              <a:t>Observed Pattern: Clear step-wise increase in </a:t>
            </a:r>
            <a:r>
              <a:rPr lang="en-US" sz="1400" dirty="0" err="1"/>
              <a:t>SalePrice</a:t>
            </a:r>
            <a:r>
              <a:rPr lang="en-US" sz="1400" dirty="0"/>
              <a:t> with higher quality ratings.</a:t>
            </a:r>
          </a:p>
          <a:p>
            <a:pPr marL="285750" indent="-285750">
              <a:buFont typeface="Arial" panose="020B0604020202020204" pitchFamily="34" charset="0"/>
              <a:buChar char="•"/>
            </a:pPr>
            <a:r>
              <a:rPr lang="en-US" sz="1400" dirty="0"/>
              <a:t>Insight: Best single predictor - reflects construction, material, and finish quality.</a:t>
            </a:r>
          </a:p>
          <a:p>
            <a:endParaRPr lang="en-US" sz="1400" b="1" dirty="0"/>
          </a:p>
          <a:p>
            <a:r>
              <a:rPr lang="en-US" sz="1400" b="1" dirty="0"/>
              <a:t>2.	</a:t>
            </a:r>
            <a:r>
              <a:rPr lang="en-US" sz="1400" b="1" dirty="0" err="1"/>
              <a:t>YearBuilt</a:t>
            </a:r>
            <a:r>
              <a:rPr lang="en-US" sz="1400" b="1" dirty="0"/>
              <a:t> vs </a:t>
            </a:r>
            <a:r>
              <a:rPr lang="en-US" sz="1400" b="1" dirty="0" err="1"/>
              <a:t>SalePrice</a:t>
            </a:r>
            <a:endParaRPr lang="en-US" sz="1400" b="1" dirty="0"/>
          </a:p>
          <a:p>
            <a:endParaRPr lang="en-US" sz="1400" b="1" dirty="0"/>
          </a:p>
          <a:p>
            <a:pPr marL="285750" indent="-285750">
              <a:buFont typeface="Arial" panose="020B0604020202020204" pitchFamily="34" charset="0"/>
              <a:buChar char="•"/>
            </a:pPr>
            <a:r>
              <a:rPr lang="en-US" sz="1400" dirty="0"/>
              <a:t>Relationship: Moderate positive</a:t>
            </a:r>
          </a:p>
          <a:p>
            <a:pPr marL="285750" indent="-285750">
              <a:buFont typeface="Arial" panose="020B0604020202020204" pitchFamily="34" charset="0"/>
              <a:buChar char="•"/>
            </a:pPr>
            <a:r>
              <a:rPr lang="en-US" sz="1400" dirty="0"/>
              <a:t>Observed Pattern: Newer houses generally sell at higher prices. </a:t>
            </a:r>
          </a:p>
          <a:p>
            <a:pPr marL="285750" indent="-285750">
              <a:buFont typeface="Arial" panose="020B0604020202020204" pitchFamily="34" charset="0"/>
              <a:buChar char="•"/>
            </a:pPr>
            <a:r>
              <a:rPr lang="en-US" sz="1400" dirty="0"/>
              <a:t>Insight: Modern construction and amenities add value.</a:t>
            </a:r>
          </a:p>
          <a:p>
            <a:endParaRPr lang="en-US" sz="1400" b="1" dirty="0"/>
          </a:p>
        </p:txBody>
      </p:sp>
      <p:sp>
        <p:nvSpPr>
          <p:cNvPr id="3" name="TextBox 2">
            <a:extLst>
              <a:ext uri="{FF2B5EF4-FFF2-40B4-BE49-F238E27FC236}">
                <a16:creationId xmlns:a16="http://schemas.microsoft.com/office/drawing/2014/main" id="{2B495F8D-9723-0E21-CD81-4026DA847BC2}"/>
              </a:ext>
            </a:extLst>
          </p:cNvPr>
          <p:cNvSpPr txBox="1"/>
          <p:nvPr/>
        </p:nvSpPr>
        <p:spPr>
          <a:xfrm>
            <a:off x="507101" y="675328"/>
            <a:ext cx="2903074" cy="369332"/>
          </a:xfrm>
          <a:prstGeom prst="rect">
            <a:avLst/>
          </a:prstGeom>
          <a:noFill/>
        </p:spPr>
        <p:txBody>
          <a:bodyPr wrap="square" rtlCol="0">
            <a:spAutoFit/>
          </a:bodyPr>
          <a:lstStyle/>
          <a:p>
            <a:pPr algn="ctr"/>
            <a:r>
              <a:rPr lang="en-US" b="1" u="sng" dirty="0">
                <a:solidFill>
                  <a:srgbClr val="C00000"/>
                </a:solidFill>
              </a:rPr>
              <a:t>Bivariate Analysis</a:t>
            </a:r>
          </a:p>
        </p:txBody>
      </p:sp>
      <p:pic>
        <p:nvPicPr>
          <p:cNvPr id="9" name="Content Placeholder 8" descr="A graph of bivariate analysis&#10;&#10;AI-generated content may be incorrect.">
            <a:extLst>
              <a:ext uri="{FF2B5EF4-FFF2-40B4-BE49-F238E27FC236}">
                <a16:creationId xmlns:a16="http://schemas.microsoft.com/office/drawing/2014/main" id="{0793BE15-ACF0-124A-6166-E1122CCA0AFB}"/>
              </a:ext>
            </a:extLst>
          </p:cNvPr>
          <p:cNvPicPr>
            <a:picLocks noGrp="1" noChangeAspect="1"/>
          </p:cNvPicPr>
          <p:nvPr>
            <p:ph idx="1"/>
          </p:nvPr>
        </p:nvPicPr>
        <p:blipFill>
          <a:blip r:embed="rId4"/>
          <a:stretch>
            <a:fillRect/>
          </a:stretch>
        </p:blipFill>
        <p:spPr>
          <a:xfrm>
            <a:off x="5269864" y="29789"/>
            <a:ext cx="5700010" cy="3399211"/>
          </a:xfrm>
        </p:spPr>
      </p:pic>
      <p:pic>
        <p:nvPicPr>
          <p:cNvPr id="11" name="Picture 10" descr="A graph of bivariate analysis of yearbuilt and sale price&#10;&#10;AI-generated content may be incorrect.">
            <a:extLst>
              <a:ext uri="{FF2B5EF4-FFF2-40B4-BE49-F238E27FC236}">
                <a16:creationId xmlns:a16="http://schemas.microsoft.com/office/drawing/2014/main" id="{96CF6720-FA0F-B955-690C-0C2FFB371347}"/>
              </a:ext>
            </a:extLst>
          </p:cNvPr>
          <p:cNvPicPr>
            <a:picLocks noChangeAspect="1"/>
          </p:cNvPicPr>
          <p:nvPr/>
        </p:nvPicPr>
        <p:blipFill>
          <a:blip r:embed="rId5"/>
          <a:stretch>
            <a:fillRect/>
          </a:stretch>
        </p:blipFill>
        <p:spPr>
          <a:xfrm>
            <a:off x="5060559" y="3473682"/>
            <a:ext cx="5934469" cy="3399212"/>
          </a:xfrm>
          <a:prstGeom prst="rect">
            <a:avLst/>
          </a:prstGeom>
        </p:spPr>
      </p:pic>
    </p:spTree>
    <p:extLst>
      <p:ext uri="{BB962C8B-B14F-4D97-AF65-F5344CB8AC3E}">
        <p14:creationId xmlns:p14="http://schemas.microsoft.com/office/powerpoint/2010/main" val="710983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0F627F9B-82D5-2983-6428-D6F8F390592F}"/>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185E625C-B560-91A7-F724-4B6837061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70DB9380-ECD2-6559-925E-EBFFE6516F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B482894-B281-C24E-29C8-FF9DF7D5B5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35" name="Picture 34">
            <a:extLst>
              <a:ext uri="{FF2B5EF4-FFF2-40B4-BE49-F238E27FC236}">
                <a16:creationId xmlns:a16="http://schemas.microsoft.com/office/drawing/2014/main" id="{2B31D18E-BD80-7B0E-6D0D-0B6A2043A3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
        <p:nvSpPr>
          <p:cNvPr id="6" name="TextBox 5">
            <a:extLst>
              <a:ext uri="{FF2B5EF4-FFF2-40B4-BE49-F238E27FC236}">
                <a16:creationId xmlns:a16="http://schemas.microsoft.com/office/drawing/2014/main" id="{2EB65BAC-F70C-0BA0-3D40-4DF593644129}"/>
              </a:ext>
            </a:extLst>
          </p:cNvPr>
          <p:cNvSpPr txBox="1"/>
          <p:nvPr/>
        </p:nvSpPr>
        <p:spPr>
          <a:xfrm>
            <a:off x="616772" y="1753332"/>
            <a:ext cx="3098922" cy="3754874"/>
          </a:xfrm>
          <a:prstGeom prst="rect">
            <a:avLst/>
          </a:prstGeom>
          <a:noFill/>
        </p:spPr>
        <p:txBody>
          <a:bodyPr wrap="square" rtlCol="0">
            <a:spAutoFit/>
          </a:bodyPr>
          <a:lstStyle/>
          <a:p>
            <a:r>
              <a:rPr lang="en-US" sz="1400" b="1" dirty="0"/>
              <a:t>3.	Neighborhood vs </a:t>
            </a:r>
            <a:r>
              <a:rPr lang="en-US" sz="1400" b="1" dirty="0" err="1"/>
              <a:t>SalePrice</a:t>
            </a:r>
            <a:endParaRPr lang="en-US" sz="1400" b="1" dirty="0"/>
          </a:p>
          <a:p>
            <a:pPr marL="342900" indent="-342900">
              <a:buAutoNum type="arabicPeriod" startAt="3"/>
            </a:pPr>
            <a:endParaRPr lang="en-US" sz="1400" b="1" dirty="0"/>
          </a:p>
          <a:p>
            <a:pPr marL="285750" indent="-285750">
              <a:buFont typeface="Arial" panose="020B0604020202020204" pitchFamily="34" charset="0"/>
              <a:buChar char="•"/>
            </a:pPr>
            <a:r>
              <a:rPr lang="en-US" sz="1400" dirty="0"/>
              <a:t>Pattern: Premium neighborhoods (e.g., </a:t>
            </a:r>
            <a:r>
              <a:rPr lang="en-US" sz="1400" dirty="0" err="1"/>
              <a:t>NridgHt</a:t>
            </a:r>
            <a:r>
              <a:rPr lang="en-US" sz="1400" dirty="0"/>
              <a:t>, </a:t>
            </a:r>
            <a:r>
              <a:rPr lang="en-US" sz="1400" dirty="0" err="1"/>
              <a:t>StoneBr</a:t>
            </a:r>
            <a:r>
              <a:rPr lang="en-US" sz="1400" dirty="0"/>
              <a:t>) show significantly higher </a:t>
            </a:r>
            <a:r>
              <a:rPr lang="en-US" sz="1400" dirty="0" err="1"/>
              <a:t>SalePrice</a:t>
            </a:r>
            <a:r>
              <a:rPr lang="en-US" sz="1400" dirty="0"/>
              <a:t>.</a:t>
            </a:r>
          </a:p>
          <a:p>
            <a:pPr marL="285750" indent="-285750">
              <a:buFont typeface="Arial" panose="020B0604020202020204" pitchFamily="34" charset="0"/>
              <a:buChar char="•"/>
            </a:pPr>
            <a:r>
              <a:rPr lang="en-US" sz="1400" dirty="0"/>
              <a:t>Insight: Location is one of the strongest determinants of property value.</a:t>
            </a:r>
          </a:p>
          <a:p>
            <a:endParaRPr lang="en-US" sz="1400" b="1" dirty="0"/>
          </a:p>
          <a:p>
            <a:r>
              <a:rPr lang="en-US" sz="1400" b="1" dirty="0"/>
              <a:t>4.	</a:t>
            </a:r>
            <a:r>
              <a:rPr lang="en-US" sz="1400" b="1" dirty="0" err="1"/>
              <a:t>GrLivArea</a:t>
            </a:r>
            <a:r>
              <a:rPr lang="en-US" sz="1400" b="1" dirty="0"/>
              <a:t> vs </a:t>
            </a:r>
            <a:r>
              <a:rPr lang="en-US" sz="1400" b="1" dirty="0" err="1"/>
              <a:t>SalePrice</a:t>
            </a:r>
            <a:endParaRPr lang="en-US" sz="1400" b="1" dirty="0"/>
          </a:p>
          <a:p>
            <a:pPr marL="342900" indent="-342900">
              <a:buAutoNum type="arabicPeriod" startAt="4"/>
            </a:pPr>
            <a:endParaRPr lang="en-US" sz="1400" b="1" dirty="0"/>
          </a:p>
          <a:p>
            <a:pPr marL="285750" indent="-285750">
              <a:buFont typeface="Arial" panose="020B0604020202020204" pitchFamily="34" charset="0"/>
              <a:buChar char="•"/>
            </a:pPr>
            <a:r>
              <a:rPr lang="en-US" sz="1400" dirty="0"/>
              <a:t>Relationship: Very strong positive</a:t>
            </a:r>
          </a:p>
          <a:p>
            <a:pPr marL="285750" indent="-285750">
              <a:buFont typeface="Arial" panose="020B0604020202020204" pitchFamily="34" charset="0"/>
              <a:buChar char="•"/>
            </a:pPr>
            <a:r>
              <a:rPr lang="en-US" sz="1400" dirty="0"/>
              <a:t>Observed Pattern: Nearly linear upward trend with </a:t>
            </a:r>
            <a:r>
              <a:rPr lang="en-US" sz="1400" dirty="0" err="1"/>
              <a:t>SalePrice</a:t>
            </a:r>
            <a:r>
              <a:rPr lang="en-US" sz="1400" dirty="0"/>
              <a:t>.</a:t>
            </a:r>
          </a:p>
          <a:p>
            <a:pPr marL="285750" indent="-285750">
              <a:buFont typeface="Arial" panose="020B0604020202020204" pitchFamily="34" charset="0"/>
              <a:buChar char="•"/>
            </a:pPr>
            <a:r>
              <a:rPr lang="en-US" sz="1400" dirty="0"/>
              <a:t>Insight: One of the most important predictors — larger living area → higher price.</a:t>
            </a:r>
          </a:p>
        </p:txBody>
      </p:sp>
      <p:pic>
        <p:nvPicPr>
          <p:cNvPr id="9" name="Content Placeholder 8" descr="A graph of bivariate analysis of neighborhood and sale prices&#10;&#10;AI-generated content may be incorrect.">
            <a:extLst>
              <a:ext uri="{FF2B5EF4-FFF2-40B4-BE49-F238E27FC236}">
                <a16:creationId xmlns:a16="http://schemas.microsoft.com/office/drawing/2014/main" id="{C3FBC29A-CA83-20FE-16AF-D20E9B2DD41D}"/>
              </a:ext>
            </a:extLst>
          </p:cNvPr>
          <p:cNvPicPr>
            <a:picLocks noGrp="1" noChangeAspect="1"/>
          </p:cNvPicPr>
          <p:nvPr>
            <p:ph idx="1"/>
          </p:nvPr>
        </p:nvPicPr>
        <p:blipFill>
          <a:blip r:embed="rId4"/>
          <a:stretch>
            <a:fillRect/>
          </a:stretch>
        </p:blipFill>
        <p:spPr>
          <a:xfrm>
            <a:off x="4982585" y="98810"/>
            <a:ext cx="5869029" cy="3424237"/>
          </a:xfrm>
        </p:spPr>
      </p:pic>
      <p:pic>
        <p:nvPicPr>
          <p:cNvPr id="15" name="Picture 14" descr="A graph of bivariate analysis&#10;&#10;AI-generated content may be incorrect.">
            <a:extLst>
              <a:ext uri="{FF2B5EF4-FFF2-40B4-BE49-F238E27FC236}">
                <a16:creationId xmlns:a16="http://schemas.microsoft.com/office/drawing/2014/main" id="{36CE8268-A160-9B07-D4C3-3FBC85547903}"/>
              </a:ext>
            </a:extLst>
          </p:cNvPr>
          <p:cNvPicPr>
            <a:picLocks noChangeAspect="1"/>
          </p:cNvPicPr>
          <p:nvPr/>
        </p:nvPicPr>
        <p:blipFill>
          <a:blip r:embed="rId5"/>
          <a:stretch>
            <a:fillRect/>
          </a:stretch>
        </p:blipFill>
        <p:spPr>
          <a:xfrm>
            <a:off x="5092753" y="3334952"/>
            <a:ext cx="5869029" cy="3424238"/>
          </a:xfrm>
          <a:prstGeom prst="rect">
            <a:avLst/>
          </a:prstGeom>
        </p:spPr>
      </p:pic>
    </p:spTree>
    <p:extLst>
      <p:ext uri="{BB962C8B-B14F-4D97-AF65-F5344CB8AC3E}">
        <p14:creationId xmlns:p14="http://schemas.microsoft.com/office/powerpoint/2010/main" val="251887991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Droplet</Template>
  <TotalTime>6935</TotalTime>
  <Words>1175</Words>
  <Application>Microsoft Macintosh PowerPoint</Application>
  <PresentationFormat>Widescreen</PresentationFormat>
  <Paragraphs>161</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ACADEMY ENGRAVED LET PLAIN:1.0</vt:lpstr>
      <vt:lpstr>Aptos</vt:lpstr>
      <vt:lpstr>Arial</vt:lpstr>
      <vt:lpstr>Tw Cen MT</vt:lpstr>
      <vt:lpstr>Wingdings</vt:lpstr>
      <vt:lpstr>Droplet</vt:lpstr>
      <vt:lpstr>Exploratory Data Analysis (EDA) for Real Estate Pricing: Unveiling the Dynamics of House Valuation in a Dynamic Market</vt:lpstr>
      <vt:lpstr>Introduction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Finding and handling Outliers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Sonal Patel</dc:creator>
  <cp:lastModifiedBy>Sonal Patel</cp:lastModifiedBy>
  <cp:revision>89</cp:revision>
  <dcterms:created xsi:type="dcterms:W3CDTF">2025-10-23T03:34:32Z</dcterms:created>
  <dcterms:modified xsi:type="dcterms:W3CDTF">2026-02-08T19:09:28Z</dcterms:modified>
</cp:coreProperties>
</file>